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8"/>
  </p:notesMasterIdLst>
  <p:handoutMasterIdLst>
    <p:handoutMasterId r:id="rId119"/>
  </p:handoutMasterIdLst>
  <p:sldIdLst>
    <p:sldId id="290" r:id="rId5"/>
    <p:sldId id="256" r:id="rId6"/>
    <p:sldId id="287" r:id="rId7"/>
    <p:sldId id="291" r:id="rId8"/>
    <p:sldId id="292" r:id="rId9"/>
    <p:sldId id="293" r:id="rId10"/>
    <p:sldId id="294" r:id="rId11"/>
    <p:sldId id="295" r:id="rId12"/>
    <p:sldId id="296" r:id="rId13"/>
    <p:sldId id="384" r:id="rId14"/>
    <p:sldId id="297" r:id="rId15"/>
    <p:sldId id="298" r:id="rId16"/>
    <p:sldId id="299" r:id="rId17"/>
    <p:sldId id="385" r:id="rId18"/>
    <p:sldId id="300" r:id="rId19"/>
    <p:sldId id="301" r:id="rId20"/>
    <p:sldId id="302" r:id="rId21"/>
    <p:sldId id="303" r:id="rId22"/>
    <p:sldId id="386" r:id="rId23"/>
    <p:sldId id="304" r:id="rId24"/>
    <p:sldId id="305" r:id="rId25"/>
    <p:sldId id="308" r:id="rId26"/>
    <p:sldId id="306" r:id="rId27"/>
    <p:sldId id="307" r:id="rId28"/>
    <p:sldId id="388" r:id="rId29"/>
    <p:sldId id="309" r:id="rId30"/>
    <p:sldId id="310" r:id="rId31"/>
    <p:sldId id="311" r:id="rId32"/>
    <p:sldId id="312" r:id="rId33"/>
    <p:sldId id="313" r:id="rId34"/>
    <p:sldId id="387" r:id="rId35"/>
    <p:sldId id="314" r:id="rId36"/>
    <p:sldId id="315" r:id="rId37"/>
    <p:sldId id="316" r:id="rId38"/>
    <p:sldId id="317" r:id="rId39"/>
    <p:sldId id="318" r:id="rId40"/>
    <p:sldId id="331" r:id="rId41"/>
    <p:sldId id="356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6" r:id="rId67"/>
    <p:sldId id="344" r:id="rId68"/>
    <p:sldId id="345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394" r:id="rId78"/>
    <p:sldId id="396" r:id="rId79"/>
    <p:sldId id="395" r:id="rId80"/>
    <p:sldId id="397" r:id="rId81"/>
    <p:sldId id="398" r:id="rId82"/>
    <p:sldId id="399" r:id="rId83"/>
    <p:sldId id="400" r:id="rId84"/>
    <p:sldId id="355" r:id="rId85"/>
    <p:sldId id="357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383" r:id="rId102"/>
    <p:sldId id="389" r:id="rId103"/>
    <p:sldId id="390" r:id="rId104"/>
    <p:sldId id="393" r:id="rId105"/>
    <p:sldId id="391" r:id="rId106"/>
    <p:sldId id="39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05B"/>
    <a:srgbClr val="2F4B3D"/>
    <a:srgbClr val="D1D1D1"/>
    <a:srgbClr val="C3CBC8"/>
    <a:srgbClr val="AEBEB8"/>
    <a:srgbClr val="8DA59A"/>
    <a:srgbClr val="6E8C7C"/>
    <a:srgbClr val="567265"/>
    <a:srgbClr val="5C7A6C"/>
    <a:srgbClr val="3672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1" autoAdjust="0"/>
    <p:restoredTop sz="96301" autoAdjust="0"/>
  </p:normalViewPr>
  <p:slideViewPr>
    <p:cSldViewPr snapToGrid="0" snapToObjects="1">
      <p:cViewPr varScale="1">
        <p:scale>
          <a:sx n="122" d="100"/>
          <a:sy n="122" d="100"/>
        </p:scale>
        <p:origin x="209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handoutMaster" Target="handoutMasters/handoutMaster1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A0C4AF8-8AE2-4632-894F-6D06CAD166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FD81C75-FF95-4F7F-91C1-D3FA61FCD8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8F701-C511-4AAF-ADA1-B0DE20386FA1}" type="datetimeFigureOut">
              <a:rPr lang="it-IT" smtClean="0"/>
              <a:t>27/08/25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B68FAFA-6B37-41F2-B34D-BCB4A4FA94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B6619D-6CA0-48BC-937D-8B9012FE3F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759D7-056A-4661-845E-2F39ED5890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501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188DB-E110-407B-9440-9ACEF812DCF2}" type="datetimeFigureOut">
              <a:rPr lang="it-IT" smtClean="0"/>
              <a:t>27/08/25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B134D-6C7A-430A-BB71-A42B112EB59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186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B134D-6C7A-430A-BB71-A42B112EB59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3962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F9B5F4-7E81-47F8-83C3-200FD3F44728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006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B134D-6C7A-430A-BB71-A42B112EB59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9485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B134D-6C7A-430A-BB71-A42B112EB595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5386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2C80570-9DD0-4317-8F88-93FEA9F54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949"/>
          <a:stretch/>
        </p:blipFill>
        <p:spPr>
          <a:xfrm>
            <a:off x="-563671" y="0"/>
            <a:ext cx="6052001" cy="6050071"/>
          </a:xfrm>
          <a:prstGeom prst="rect">
            <a:avLst/>
          </a:prstGeom>
        </p:spPr>
      </p:pic>
      <p:sp>
        <p:nvSpPr>
          <p:cNvPr id="168" name="Rettangolo 167"/>
          <p:cNvSpPr/>
          <p:nvPr userDrawn="1"/>
        </p:nvSpPr>
        <p:spPr>
          <a:xfrm>
            <a:off x="0" y="5118100"/>
            <a:ext cx="9144000" cy="1739899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27/08/25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27/08/25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27/08/25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5" y="2852938"/>
            <a:ext cx="8350696" cy="600539"/>
          </a:xfrm>
        </p:spPr>
        <p:txBody>
          <a:bodyPr bIns="0" anchor="b" anchorCtr="0"/>
          <a:lstStyle>
            <a:lvl1pPr>
              <a:defRPr sz="2700">
                <a:solidFill>
                  <a:srgbClr val="0090C8"/>
                </a:solidFill>
                <a:latin typeface="Kozuka Gothic Pro M" panose="020B0700000000000000" pitchFamily="34" charset="-128"/>
                <a:ea typeface="Kozuka Gothic Pro M" panose="020B0700000000000000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3620616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  <a:latin typeface="Kozuka Gothic Pro M" panose="020B0700000000000000" pitchFamily="34" charset="-128"/>
                <a:ea typeface="Kozuka Gothic Pro M" panose="020B0700000000000000" pitchFamily="34" charset="-128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>
            <a:off x="107505" y="3501008"/>
            <a:ext cx="8928992" cy="0"/>
          </a:xfrm>
          <a:prstGeom prst="line">
            <a:avLst/>
          </a:prstGeom>
          <a:ln w="57150">
            <a:solidFill>
              <a:srgbClr val="0091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103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5" y="116632"/>
            <a:ext cx="8335297" cy="5760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505" y="6669360"/>
            <a:ext cx="7848872" cy="188640"/>
          </a:xfrm>
          <a:prstGeom prst="rect">
            <a:avLst/>
          </a:prstGeom>
        </p:spPr>
        <p:txBody>
          <a:bodyPr lIns="0" tIns="0" bIns="0" anchor="ctr" anchorCtr="0"/>
          <a:lstStyle>
            <a:lvl1pPr>
              <a:defRPr lang="it-IT" sz="675" dirty="0">
                <a:solidFill>
                  <a:schemeClr val="tx1">
                    <a:lumMod val="50000"/>
                    <a:lumOff val="50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defRPr>
            </a:lvl1pPr>
          </a:lstStyle>
          <a:p>
            <a:endParaRPr lang="it-IT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6376" y="6669360"/>
            <a:ext cx="1080120" cy="18864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it-IT" sz="750" smtClean="0">
                <a:solidFill>
                  <a:schemeClr val="tx1">
                    <a:lumMod val="50000"/>
                    <a:lumOff val="50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defRPr>
            </a:lvl1pPr>
          </a:lstStyle>
          <a:p>
            <a:fld id="{80B0D09D-75AF-4B01-984C-165D16F39C74}" type="slidenum">
              <a:rPr lang="it-IT" smtClean="0"/>
              <a:t>‹#›</a:t>
            </a:fld>
            <a:endParaRPr lang="it-IT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7505" y="692696"/>
            <a:ext cx="8928992" cy="0"/>
          </a:xfrm>
          <a:prstGeom prst="line">
            <a:avLst/>
          </a:prstGeom>
          <a:ln w="38100">
            <a:solidFill>
              <a:srgbClr val="0091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86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1981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Simone Calzolaro </a:t>
            </a:r>
            <a:r>
              <a:rPr lang="it-IT" sz="1200" b="1" baseline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DEIB</a:t>
            </a:r>
            <a:endParaRPr lang="it-IT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magine 127">
            <a:extLst>
              <a:ext uri="{FF2B5EF4-FFF2-40B4-BE49-F238E27FC236}">
                <a16:creationId xmlns:a16="http://schemas.microsoft.com/office/drawing/2014/main" id="{9B846F6C-8C96-455A-AE40-3D884131E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5885" y="285759"/>
            <a:ext cx="5789582" cy="6725940"/>
          </a:xfrm>
          <a:prstGeom prst="rect">
            <a:avLst/>
          </a:prstGeom>
        </p:spPr>
      </p:pic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94226" y="6433741"/>
            <a:ext cx="1981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Simone Calzolaro </a:t>
            </a:r>
            <a:r>
              <a:rPr lang="it-IT" sz="1200" b="1" baseline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DEIB</a:t>
            </a:r>
            <a:endParaRPr lang="it-IT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7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27/08/25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27/08/25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27/08/25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27/08/25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27/08/25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27/08/25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mirage.io/" TargetMode="External"/><Relationship Id="rId7" Type="http://schemas.openxmlformats.org/officeDocument/2006/relationships/hyperlink" Target="https://xenbits.xen.org/docs/4.10-testing/features/sched_rtds.html" TargetMode="External"/><Relationship Id="rId2" Type="http://schemas.openxmlformats.org/officeDocument/2006/relationships/hyperlink" Target="https://osv.io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Solo5/solo5" TargetMode="External"/><Relationship Id="rId5" Type="http://schemas.openxmlformats.org/officeDocument/2006/relationships/hyperlink" Target="https://nanovms.com/" TargetMode="External"/><Relationship Id="rId4" Type="http://schemas.openxmlformats.org/officeDocument/2006/relationships/hyperlink" Target="https://www.includeos.org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ib.polimi.it/eng/home-page" TargetMode="External"/><Relationship Id="rId2" Type="http://schemas.openxmlformats.org/officeDocument/2006/relationships/hyperlink" Target="mailto:simone.calzolarp@polimi.it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1408F5-E606-4393-B7D8-200EE5A2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Unikernel</a:t>
            </a:r>
            <a:b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it-IT" sz="2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asellaDiTesto 1">
            <a:extLst>
              <a:ext uri="{FF2B5EF4-FFF2-40B4-BE49-F238E27FC236}">
                <a16:creationId xmlns:a16="http://schemas.microsoft.com/office/drawing/2014/main" id="{01356D8A-541E-4ACB-9377-55243193E1AA}"/>
              </a:ext>
            </a:extLst>
          </p:cNvPr>
          <p:cNvSpPr txBox="1"/>
          <p:nvPr/>
        </p:nvSpPr>
        <p:spPr>
          <a:xfrm>
            <a:off x="620992" y="2003080"/>
            <a:ext cx="4057689" cy="58477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 err="1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Unikernel</a:t>
            </a:r>
            <a:endParaRPr lang="it-IT" sz="2400" b="1" dirty="0">
              <a:solidFill>
                <a:srgbClr val="00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9ECD89B-8402-4924-925D-9DB92B6957DD}"/>
              </a:ext>
            </a:extLst>
          </p:cNvPr>
          <p:cNvSpPr txBox="1"/>
          <p:nvPr/>
        </p:nvSpPr>
        <p:spPr>
          <a:xfrm>
            <a:off x="620991" y="2699236"/>
            <a:ext cx="671960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 latinLnBrk="1" hangingPunct="0"/>
            <a:r>
              <a:rPr lang="en-GB" sz="1600" b="1" dirty="0">
                <a:solidFill>
                  <a:srgbClr val="3A705B"/>
                </a:solidFill>
              </a:rPr>
              <a:t>Analysis of the possibility to map applications and small OS on virtual machine ready for migration/consolidation on edge nodes, when real-time constraints need to be taken into account</a:t>
            </a:r>
            <a:endParaRPr kumimoji="0" lang="it-IT" sz="1600" b="1" i="0" u="none" strike="noStrike" cap="none" spc="0" normalizeH="0" baseline="0" dirty="0">
              <a:ln>
                <a:noFill/>
              </a:ln>
              <a:solidFill>
                <a:srgbClr val="3A705B"/>
              </a:solidFill>
              <a:effectLst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38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32E0-E235-B189-B1A2-4CF7A9F39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Cyber-Physical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94132-E661-9E12-F475-14FEBEDB9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Measured worst-case response time (WCRT) with unikernel VMs under Xen + deferrable servers (RTDS): (see later)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endParaRPr lang="en-IT" b="1" dirty="0"/>
          </a:p>
          <a:p>
            <a:endParaRPr lang="en-IT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B0120A8-F36F-B3FA-D62A-A5BA46969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636553"/>
              </p:ext>
            </p:extLst>
          </p:nvPr>
        </p:nvGraphicFramePr>
        <p:xfrm>
          <a:off x="457201" y="2811621"/>
          <a:ext cx="8143872" cy="2103120"/>
        </p:xfrm>
        <a:graphic>
          <a:graphicData uri="http://schemas.openxmlformats.org/drawingml/2006/table">
            <a:tbl>
              <a:tblPr/>
              <a:tblGrid>
                <a:gridCol w="1357312">
                  <a:extLst>
                    <a:ext uri="{9D8B030D-6E8A-4147-A177-3AD203B41FA5}">
                      <a16:colId xmlns:a16="http://schemas.microsoft.com/office/drawing/2014/main" val="3216801131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3817105677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2094049275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1502785386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1046242385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399065207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VM</a:t>
                      </a:r>
                      <a:endParaRPr lang="en-GB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Min</a:t>
                      </a:r>
                      <a:endParaRPr lang="en-GB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Mean</a:t>
                      </a:r>
                      <a:endParaRPr lang="en-GB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sz="1800" b="1"/>
                        <a:t>σ</a:t>
                      </a:r>
                      <a:endParaRPr lang="el-GR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WCRT (meas.)</a:t>
                      </a:r>
                      <a:endParaRPr lang="en-GB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WCRT (bound)</a:t>
                      </a:r>
                      <a:endParaRPr lang="en-GB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0030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VM1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1.00 </a:t>
                      </a:r>
                      <a:r>
                        <a:rPr lang="en-GB" sz="1800" b="0" dirty="0" err="1"/>
                        <a:t>ms</a:t>
                      </a:r>
                      <a:endParaRPr lang="en-GB" sz="18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1.11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0.047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1.215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1.25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28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VM2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3.88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4.42 </a:t>
                      </a:r>
                      <a:r>
                        <a:rPr lang="en-GB" sz="1800" b="0" dirty="0" err="1"/>
                        <a:t>ms</a:t>
                      </a:r>
                      <a:endParaRPr lang="en-GB" sz="18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0.49 </a:t>
                      </a:r>
                      <a:r>
                        <a:rPr lang="en-GB" sz="1800" b="0" dirty="0" err="1"/>
                        <a:t>ms</a:t>
                      </a:r>
                      <a:endParaRPr lang="en-GB" sz="18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5.83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12.25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5608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VM3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7.86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10.99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2.02 </a:t>
                      </a:r>
                      <a:r>
                        <a:rPr lang="en-GB" sz="1800" b="0" dirty="0" err="1"/>
                        <a:t>ms</a:t>
                      </a:r>
                      <a:endParaRPr lang="en-GB" sz="18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14.03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26.25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78497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VM4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8.84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15.54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5.14 </a:t>
                      </a:r>
                      <a:r>
                        <a:rPr lang="en-GB" sz="1800" b="0" dirty="0" err="1"/>
                        <a:t>ms</a:t>
                      </a:r>
                      <a:endParaRPr lang="en-GB" sz="18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27.83 </a:t>
                      </a:r>
                      <a:r>
                        <a:rPr lang="en-GB" sz="1800" b="0" dirty="0" err="1"/>
                        <a:t>ms</a:t>
                      </a:r>
                      <a:endParaRPr lang="en-GB" sz="18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79.25 </a:t>
                      </a:r>
                      <a:r>
                        <a:rPr lang="en-GB" sz="1800" b="0" dirty="0" err="1"/>
                        <a:t>ms</a:t>
                      </a:r>
                      <a:endParaRPr lang="en-GB" sz="18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370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6230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77899-4B43-B3CE-93F6-957A3D59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Startup and Footprint vs performance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690D10-4E97-63A5-FD9B-FB4F89E251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Real-Time Xen + RTDS: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WCRT measures: 1.215 - 27.83 ms across 4 VMs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Host network stack: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≤250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it-IT" b="0" dirty="0"/>
              </a:p>
              <a:p>
                <a:pPr lvl="1" indent="0">
                  <a:buNone/>
                </a:pPr>
                <a:endParaRPr lang="it-IT" b="0" dirty="0"/>
              </a:p>
              <a:p>
                <a:pPr lvl="1" indent="0">
                  <a:buNone/>
                </a:pPr>
                <a:endParaRPr lang="en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690D10-4E97-63A5-FD9B-FB4F89E251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48682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08DC-EC4C-E642-903B-BAFF464D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Startup and Footprint vs performance</a:t>
            </a:r>
            <a:endParaRPr lang="en-IT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B732794-4CEF-82DF-3824-2D854BE366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200432"/>
              </p:ext>
            </p:extLst>
          </p:nvPr>
        </p:nvGraphicFramePr>
        <p:xfrm>
          <a:off x="457200" y="2171541"/>
          <a:ext cx="8143876" cy="3383280"/>
        </p:xfrm>
        <a:graphic>
          <a:graphicData uri="http://schemas.openxmlformats.org/drawingml/2006/table">
            <a:tbl>
              <a:tblPr/>
              <a:tblGrid>
                <a:gridCol w="2035969">
                  <a:extLst>
                    <a:ext uri="{9D8B030D-6E8A-4147-A177-3AD203B41FA5}">
                      <a16:colId xmlns:a16="http://schemas.microsoft.com/office/drawing/2014/main" val="2518374299"/>
                    </a:ext>
                  </a:extLst>
                </a:gridCol>
                <a:gridCol w="2035969">
                  <a:extLst>
                    <a:ext uri="{9D8B030D-6E8A-4147-A177-3AD203B41FA5}">
                      <a16:colId xmlns:a16="http://schemas.microsoft.com/office/drawing/2014/main" val="3039382320"/>
                    </a:ext>
                  </a:extLst>
                </a:gridCol>
                <a:gridCol w="2035969">
                  <a:extLst>
                    <a:ext uri="{9D8B030D-6E8A-4147-A177-3AD203B41FA5}">
                      <a16:colId xmlns:a16="http://schemas.microsoft.com/office/drawing/2014/main" val="4032610343"/>
                    </a:ext>
                  </a:extLst>
                </a:gridCol>
                <a:gridCol w="2035969">
                  <a:extLst>
                    <a:ext uri="{9D8B030D-6E8A-4147-A177-3AD203B41FA5}">
                      <a16:colId xmlns:a16="http://schemas.microsoft.com/office/drawing/2014/main" val="302552374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Metric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Container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 err="1"/>
                        <a:t>Unikernel</a:t>
                      </a:r>
                      <a:endParaRPr lang="en-GB" sz="18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Delta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2616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Image size (Nginx)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109 MB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1.9 MB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T" sz="1800" b="0" dirty="0"/>
                        <a:t>−98%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4810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Cold-start (Nginx)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508.355 </a:t>
                      </a:r>
                      <a:r>
                        <a:rPr lang="en-GB" sz="1800" b="0" dirty="0" err="1"/>
                        <a:t>ms</a:t>
                      </a:r>
                      <a:endParaRPr lang="en-GB" sz="18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3.188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~169× faster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20601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REST throughput (Go)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baseline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T" sz="1800" b="0" dirty="0"/>
                        <a:t>+38%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T" sz="1800" b="0"/>
                        <a:t>+38%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70082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REST throughput (Java)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baseline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T" sz="1800" b="0" dirty="0"/>
                        <a:t>+16%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T" sz="1800" b="0" dirty="0"/>
                        <a:t>+16%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1814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REST throughput (Python)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351 ± 1 </a:t>
                      </a:r>
                      <a:r>
                        <a:rPr lang="en-GB" sz="1800" b="0" dirty="0" err="1"/>
                        <a:t>rps</a:t>
                      </a:r>
                      <a:endParaRPr lang="en-GB" sz="18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395 ± 1 </a:t>
                      </a:r>
                      <a:r>
                        <a:rPr lang="en-GB" sz="1800" b="0" dirty="0" err="1"/>
                        <a:t>rps</a:t>
                      </a:r>
                      <a:endParaRPr lang="en-GB" sz="18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T" sz="1800" b="0" dirty="0"/>
                        <a:t>+15%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5436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CPU-bound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T" sz="1800" b="0" dirty="0"/>
                        <a:t>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≈ parity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Go −3% / Java +1%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510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7351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25A2-CE66-47A2-2BD4-8BCADCA3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Benchmark and methods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D0103-4538-1E53-F80C-3F739E5E5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REST testbed: 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Java (</a:t>
            </a:r>
            <a:r>
              <a:rPr lang="en-GB" dirty="0" err="1"/>
              <a:t>Vert.x</a:t>
            </a:r>
            <a:r>
              <a:rPr lang="en-GB" dirty="0"/>
              <a:t>)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Go (net/</a:t>
            </a:r>
            <a:r>
              <a:rPr lang="en-GB" dirty="0" err="1"/>
              <a:t>http+Gorilla</a:t>
            </a:r>
            <a:r>
              <a:rPr lang="en-GB" dirty="0"/>
              <a:t>)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Python (Flask)</a:t>
            </a:r>
          </a:p>
          <a:p>
            <a:pPr marL="1085850" lvl="1" indent="-342900">
              <a:buFont typeface="Symbol" pitchFamily="2" charset="2"/>
              <a:buChar char="Þ"/>
            </a:pPr>
            <a:r>
              <a:rPr lang="en-GB" dirty="0"/>
              <a:t>40 threads × 50k requests</a:t>
            </a:r>
          </a:p>
          <a:p>
            <a:pPr marL="1085850" lvl="1" indent="-342900">
              <a:buFont typeface="Symbol" pitchFamily="2" charset="2"/>
              <a:buChar char="Þ"/>
            </a:pPr>
            <a:r>
              <a:rPr lang="en-GB" dirty="0" err="1"/>
              <a:t>OSv</a:t>
            </a:r>
            <a:r>
              <a:rPr lang="en-GB" dirty="0"/>
              <a:t> </a:t>
            </a:r>
            <a:r>
              <a:rPr lang="en-GB" dirty="0" err="1"/>
              <a:t>unikernels</a:t>
            </a:r>
            <a:r>
              <a:rPr lang="en-GB" dirty="0"/>
              <a:t> vs Docker </a:t>
            </a:r>
          </a:p>
          <a:p>
            <a:pPr lvl="1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CPU-bound: 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Bubble-sort workload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Log-scale timing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Same languages</a:t>
            </a:r>
          </a:p>
          <a:p>
            <a:pPr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1435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7A85-95F6-675D-5738-6102C1E6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Benchmark and methods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D03B9-DA81-DE9E-6194-EC4270F62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Edge/RT case: 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Request/response timestamps inside Dom0 TCP/IP execution time clock-cycle precise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22k measurements</a:t>
            </a:r>
          </a:p>
          <a:p>
            <a:pPr marL="1200150" lvl="1" indent="-4572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Boot/size test: 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Prebuilt images: </a:t>
            </a:r>
            <a:r>
              <a:rPr lang="en-GB" dirty="0" err="1"/>
              <a:t>Unikraft</a:t>
            </a:r>
            <a:r>
              <a:rPr lang="en-GB" dirty="0"/>
              <a:t> and Docker Hub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ns-level boot script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du -s --</a:t>
            </a:r>
            <a:r>
              <a:rPr lang="en-GB" dirty="0" err="1"/>
              <a:t>si</a:t>
            </a:r>
            <a:r>
              <a:rPr lang="en-GB" dirty="0"/>
              <a:t> for image size; </a:t>
            </a:r>
            <a:r>
              <a:rPr lang="en-GB" dirty="0" err="1"/>
              <a:t>wrk+Prometheus</a:t>
            </a:r>
            <a:r>
              <a:rPr lang="en-GB" dirty="0"/>
              <a:t>/Grafana for load stats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769731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1DD7-671D-0344-E267-33C3867BC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F1DE-2148-63AE-A2CF-B03D68A8D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Limitations, Future Outlook and Emerging Trends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16CA23-7191-DFA6-5191-26DF0BB0BA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Overview of the current limitations, future prospects and roadmap</a:t>
            </a:r>
          </a:p>
        </p:txBody>
      </p:sp>
    </p:spTree>
    <p:extLst>
      <p:ext uri="{BB962C8B-B14F-4D97-AF65-F5344CB8AC3E}">
        <p14:creationId xmlns:p14="http://schemas.microsoft.com/office/powerpoint/2010/main" val="29671202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D8DE7-FD1D-6BB1-533F-9EC94E6AB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EFE0-739B-1366-5702-7ADAD5DE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Limitations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76C4E-553A-4B24-3815-13EF01255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Orchestration and tooling: </a:t>
            </a:r>
            <a:r>
              <a:rPr lang="en-GB" b="1" dirty="0"/>
              <a:t>n</a:t>
            </a:r>
            <a:r>
              <a:rPr lang="en-GB" dirty="0"/>
              <a:t>o Docker/K8s-grade ecosystem yet; formats and build tools differ across projects, so deploying/updating large fleets is still manual and brittle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Developer Adoption and Ecosystem:</a:t>
            </a:r>
            <a:r>
              <a:rPr lang="en-GB" dirty="0"/>
              <a:t> niche languages/APIs and scarce tooling slow onboarding; porting apps and debugging without shells/SSH is cumbersome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Fragmentation and Standardization: </a:t>
            </a:r>
            <a:r>
              <a:rPr lang="en-GB" dirty="0"/>
              <a:t>many incompatible approaches and ABIs; lack of standards makes swapping or orchestrating </a:t>
            </a:r>
            <a:r>
              <a:rPr lang="en-GB" dirty="0" err="1"/>
              <a:t>unikernels</a:t>
            </a:r>
            <a:r>
              <a:rPr lang="en-GB" dirty="0"/>
              <a:t> hard</a:t>
            </a:r>
          </a:p>
          <a:p>
            <a:endParaRPr lang="en-GB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5918510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72948-BD0B-882D-3636-3D013653B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Limitations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169D2-C4BD-8BE5-2421-74CCF8C05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Language and Compatibility Constraints</a:t>
            </a:r>
            <a:r>
              <a:rPr lang="en-GB" dirty="0"/>
              <a:t> : often language-specific with partial POSIX; running existing binaries is experimental, so teams may maintain separate code paths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Debugging and Monitoring: </a:t>
            </a:r>
            <a:r>
              <a:rPr lang="en-GB" dirty="0"/>
              <a:t>minimal environments lack familiar probes (</a:t>
            </a:r>
            <a:r>
              <a:rPr lang="en-GB" dirty="0" err="1"/>
              <a:t>strace</a:t>
            </a:r>
            <a:r>
              <a:rPr lang="en-GB" dirty="0"/>
              <a:t>/perf,/proc); you rely on hypervisor tracing/instrumentation, raising ops effort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Peripheral and Device Support</a:t>
            </a:r>
            <a:r>
              <a:rPr lang="en-GB" dirty="0"/>
              <a:t> : limited drivers beyond </a:t>
            </a:r>
            <a:r>
              <a:rPr lang="en-GB" dirty="0" err="1"/>
              <a:t>virtio</a:t>
            </a:r>
            <a:r>
              <a:rPr lang="en-GB" dirty="0"/>
              <a:t>; true bare metal needs custom NIC/storage/sensor drivers or offloading to a host OS, adding complexity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2400591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976D-7E6A-D289-FC63-B70C1240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Future Outlook and Emerging Trends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269D8-15D5-5714-8D61-D19A10D78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 err="1"/>
              <a:t>MicroVM</a:t>
            </a:r>
            <a:r>
              <a:rPr lang="en-GB" b="1" dirty="0"/>
              <a:t> and Container Ecosystem Integration: </a:t>
            </a:r>
            <a:r>
              <a:rPr lang="en-GB" dirty="0"/>
              <a:t>converging to VM isolation with container agility; expect build/orchestrate flows that feel like Docker/K8s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Scalability and Orchestration: </a:t>
            </a:r>
            <a:r>
              <a:rPr lang="en-GB" dirty="0"/>
              <a:t>unified schedulers, image registries, and lifecycle tools tailored to </a:t>
            </a:r>
            <a:r>
              <a:rPr lang="en-GB" dirty="0" err="1"/>
              <a:t>unikernels</a:t>
            </a:r>
            <a:r>
              <a:rPr lang="en-GB" dirty="0"/>
              <a:t> plus standardized image metadata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Real-Time and Safety-Critical Adoption: </a:t>
            </a:r>
            <a:r>
              <a:rPr lang="en-GB" dirty="0"/>
              <a:t>better RT schedulers and timing introspection could bring </a:t>
            </a:r>
            <a:r>
              <a:rPr lang="en-GB" dirty="0" err="1"/>
              <a:t>unikernels</a:t>
            </a:r>
            <a:r>
              <a:rPr lang="en-GB" dirty="0"/>
              <a:t> into mixed-criticality and certified domains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8850440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C2B1-2C7D-FAA7-B3DA-5C7EB159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Future Outlook and Emerging Trends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666F3-AC16-67AB-0C3F-45280BEBC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Security and Isolation Enhancements:</a:t>
            </a:r>
            <a:r>
              <a:rPr lang="en-GB" dirty="0"/>
              <a:t> intra-</a:t>
            </a:r>
            <a:r>
              <a:rPr lang="en-GB" dirty="0" err="1"/>
              <a:t>unikernel</a:t>
            </a:r>
            <a:r>
              <a:rPr lang="en-GB" dirty="0"/>
              <a:t> isolation (MPK/MTE), immutable builds, and memory-safe stacks (e.g., Rust) to harden edge deployments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Edge-Native Apps and Libraries:</a:t>
            </a:r>
            <a:r>
              <a:rPr lang="en-GB" dirty="0"/>
              <a:t> “Compile-to-</a:t>
            </a:r>
            <a:r>
              <a:rPr lang="en-GB" dirty="0" err="1"/>
              <a:t>unikernel</a:t>
            </a:r>
            <a:r>
              <a:rPr lang="en-GB" dirty="0"/>
              <a:t>” frameworks and accelerator-aware images (e.g., </a:t>
            </a:r>
            <a:r>
              <a:rPr lang="en-GB" dirty="0" err="1"/>
              <a:t>TFLite</a:t>
            </a:r>
            <a:r>
              <a:rPr lang="en-GB" dirty="0"/>
              <a:t>) to make ML and edge services turnkey and dense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2179354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A67B-7991-CDAA-DC02-28CDE9D6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Real-World Deployment Scenarios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EA9FF-0880-1180-100C-A856D9758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IoT Gateways and Edge Appliances:</a:t>
            </a:r>
            <a:r>
              <a:rPr lang="en-GB" dirty="0"/>
              <a:t> tiny, fast-boot services for protocol translation, filtering, and encryption; strong isolation limits blast radius on compromised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5G/6G Telco Edge (MEC/NFV): </a:t>
            </a:r>
            <a:r>
              <a:rPr lang="en-GB" dirty="0"/>
              <a:t>lightweight, quickly (cold)-</a:t>
            </a:r>
            <a:r>
              <a:rPr lang="en-GB" dirty="0" err="1"/>
              <a:t>startable</a:t>
            </a:r>
            <a:r>
              <a:rPr lang="en-GB" dirty="0"/>
              <a:t> network functions (NAT, FW, UPF) at cell sites; lower attack surface and on-demand provisioning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Autonomous Systems and Robotics:</a:t>
            </a:r>
            <a:r>
              <a:rPr lang="en-GB" dirty="0"/>
              <a:t> deterministic, low-overhead control/sensor modules per task; quick startup and isolation suit compute-constrained robots/drones</a:t>
            </a:r>
          </a:p>
          <a:p>
            <a:endParaRPr lang="en-GB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33698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A1A63-D293-1F2B-EEA3-E0DD2D5F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Embedded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3AFC-1987-5554-EE3E-19602647D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the era of Big Data, more and more applications of smart devices are computing-intensive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Strong demand for task offloading to cloud data centers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However this gives rise to network delay and privacy data leak issues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9203610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AA6D0-D90C-BE38-32C5-5C471D73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Real-World Deployment Scenarios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F9651-A732-4AB6-00EB-6A444AB33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Serverless / </a:t>
            </a:r>
            <a:r>
              <a:rPr lang="en-GB" b="1" dirty="0" err="1"/>
              <a:t>FaaS</a:t>
            </a:r>
            <a:r>
              <a:rPr lang="en-GB" b="1" dirty="0"/>
              <a:t>:</a:t>
            </a:r>
            <a:r>
              <a:rPr lang="en-GB" dirty="0"/>
              <a:t> paired with </a:t>
            </a:r>
            <a:r>
              <a:rPr lang="en-GB" dirty="0" err="1"/>
              <a:t>microVMs</a:t>
            </a:r>
            <a:r>
              <a:rPr lang="en-GB" dirty="0"/>
              <a:t> for millisecond cold starts and high density; “</a:t>
            </a:r>
            <a:r>
              <a:rPr lang="en-GB" dirty="0" err="1"/>
              <a:t>unikernel</a:t>
            </a:r>
            <a:r>
              <a:rPr lang="en-GB" dirty="0"/>
              <a:t>-as-a-function” reduces per-invocation overhead.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Embedded and CPS:</a:t>
            </a:r>
            <a:r>
              <a:rPr lang="en-GB" dirty="0"/>
              <a:t> multiple isolated RT tasks consolidated on one board under a hypervisor; </a:t>
            </a:r>
            <a:r>
              <a:rPr lang="en-GB" dirty="0" err="1"/>
              <a:t>analyzable</a:t>
            </a:r>
            <a:r>
              <a:rPr lang="en-GB" dirty="0"/>
              <a:t> timing with strong fault isolation.</a:t>
            </a:r>
          </a:p>
          <a:p>
            <a:endParaRPr lang="en-IT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4947847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5A60B-44BC-6CBA-458A-8DA7F5636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B7EC3-C734-D1AA-43CB-C15214270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1A274-D1A4-CDE5-733F-94F2C24236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4436038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74625-78A7-73B3-63D1-D4A35F197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E2073-6E16-DC1B-05D1-88726718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Peer-reviewed papers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876F9-A942-52B0-02DF-DDDD24B48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GB" dirty="0"/>
          </a:p>
          <a:p>
            <a:r>
              <a:rPr lang="en-GB" sz="1200" dirty="0"/>
              <a:t>[1] K.-H. Chen, M. Günzel, B. </a:t>
            </a:r>
            <a:r>
              <a:rPr lang="en-GB" sz="1200" dirty="0" err="1"/>
              <a:t>Jablkowski</a:t>
            </a:r>
            <a:r>
              <a:rPr lang="en-GB" sz="1200" dirty="0"/>
              <a:t>, M. </a:t>
            </a:r>
            <a:r>
              <a:rPr lang="en-GB" sz="1200" dirty="0" err="1"/>
              <a:t>Buschhoff</a:t>
            </a:r>
            <a:r>
              <a:rPr lang="en-GB" sz="1200" dirty="0"/>
              <a:t>, and J.-J. Chen, “</a:t>
            </a:r>
            <a:r>
              <a:rPr lang="en-GB" sz="1200" dirty="0" err="1"/>
              <a:t>Unikernel</a:t>
            </a:r>
            <a:r>
              <a:rPr lang="en-GB" sz="1200" dirty="0"/>
              <a:t>-Based Real-Time Virtualization,” </a:t>
            </a:r>
            <a:r>
              <a:rPr lang="en-GB" sz="1200" i="1" dirty="0"/>
              <a:t>ECRTS 2022</a:t>
            </a:r>
            <a:r>
              <a:rPr lang="en-GB" sz="1200" dirty="0"/>
              <a:t>, LIPIcs, pp. 6:1–6:22, 2022. doi:10.4230/LIPIcs.ECRTS.2022.6</a:t>
            </a:r>
            <a:br>
              <a:rPr lang="en-GB" sz="1200" dirty="0"/>
            </a:br>
            <a:endParaRPr lang="en-GB" sz="1200" dirty="0"/>
          </a:p>
          <a:p>
            <a:r>
              <a:rPr lang="en-GB" sz="1200" dirty="0"/>
              <a:t>[2] C. G. Paulus, D. Socci, C. </a:t>
            </a:r>
            <a:r>
              <a:rPr lang="en-GB" sz="1200" dirty="0" err="1"/>
              <a:t>Marquezan</a:t>
            </a:r>
            <a:r>
              <a:rPr lang="en-GB" sz="1200" dirty="0"/>
              <a:t>, and L. R. P. M. Vitório, “</a:t>
            </a:r>
            <a:r>
              <a:rPr lang="en-GB" sz="1200" dirty="0" err="1"/>
              <a:t>Unishyper</a:t>
            </a:r>
            <a:r>
              <a:rPr lang="en-GB" sz="1200" dirty="0"/>
              <a:t>: Safe, memory-efficient, and fast hypervisor using Rust,” </a:t>
            </a:r>
            <a:r>
              <a:rPr lang="en-GB" sz="1200" i="1" dirty="0"/>
              <a:t>Middleware ’23 Companion</a:t>
            </a:r>
            <a:r>
              <a:rPr lang="en-GB" sz="1200" dirty="0"/>
              <a:t>, ACM, 2023. </a:t>
            </a:r>
          </a:p>
          <a:p>
            <a:endParaRPr lang="en-GB" sz="1200" dirty="0"/>
          </a:p>
          <a:p>
            <a:r>
              <a:rPr lang="en-GB" sz="1200" dirty="0"/>
              <a:t>[3] H. Zhao, Z. He, and L. Wang, “An Edge Computing Architecture Based on </a:t>
            </a:r>
            <a:r>
              <a:rPr lang="en-GB" sz="1200" dirty="0" err="1"/>
              <a:t>Unikernel</a:t>
            </a:r>
            <a:r>
              <a:rPr lang="en-GB" sz="1200" dirty="0"/>
              <a:t>,” (preprint / proceedings copy).</a:t>
            </a:r>
          </a:p>
          <a:p>
            <a:endParaRPr lang="en-GB" sz="1200" dirty="0"/>
          </a:p>
          <a:p>
            <a:r>
              <a:rPr lang="en-GB" sz="1200" dirty="0"/>
              <a:t>[4] A. </a:t>
            </a:r>
            <a:r>
              <a:rPr lang="en-GB" sz="1200" dirty="0" err="1"/>
              <a:t>Marnerides</a:t>
            </a:r>
            <a:r>
              <a:rPr lang="en-GB" sz="1200" dirty="0"/>
              <a:t>, M. </a:t>
            </a:r>
            <a:r>
              <a:rPr lang="en-GB" sz="1200" dirty="0" err="1"/>
              <a:t>Psarakis</a:t>
            </a:r>
            <a:r>
              <a:rPr lang="en-GB" sz="1200" dirty="0"/>
              <a:t>, </a:t>
            </a:r>
            <a:r>
              <a:rPr lang="en-GB" sz="1200" i="1" dirty="0"/>
              <a:t>Enhancing Edge Computing with </a:t>
            </a:r>
            <a:r>
              <a:rPr lang="en-GB" sz="1200" i="1" dirty="0" err="1"/>
              <a:t>Unikernels</a:t>
            </a:r>
            <a:r>
              <a:rPr lang="en-GB" sz="1200" i="1" dirty="0"/>
              <a:t> in 6G Networks</a:t>
            </a:r>
            <a:r>
              <a:rPr lang="en-GB" sz="1200" dirty="0"/>
              <a:t>, University of Manchester repository, 2023. </a:t>
            </a:r>
          </a:p>
          <a:p>
            <a:endParaRPr lang="en-GB" sz="1200" dirty="0"/>
          </a:p>
          <a:p>
            <a:r>
              <a:rPr lang="en-GB" sz="1200" dirty="0"/>
              <a:t>[5] A. Ahuja and V. Jain, “Challenges and Opportunities for </a:t>
            </a:r>
            <a:r>
              <a:rPr lang="en-GB" sz="1200" dirty="0" err="1"/>
              <a:t>Unikernels</a:t>
            </a:r>
            <a:r>
              <a:rPr lang="en-GB" sz="1200" dirty="0"/>
              <a:t> in Machine Learning Inference,” </a:t>
            </a:r>
            <a:r>
              <a:rPr lang="en-GB" sz="1200" i="1" dirty="0"/>
              <a:t>Proc. 9th Int’l Conf. on Reliability, Infocom Technologies and Optimization (ICRITO)</a:t>
            </a:r>
            <a:r>
              <a:rPr lang="en-GB" sz="1200" dirty="0"/>
              <a:t>, 2021.   </a:t>
            </a:r>
          </a:p>
          <a:p>
            <a:endParaRPr lang="en-GB" sz="1200" dirty="0"/>
          </a:p>
          <a:p>
            <a:r>
              <a:rPr lang="en-GB" sz="1200" dirty="0"/>
              <a:t>[6] A. A. Nizar, S. A. Karimah, and E. M. </a:t>
            </a:r>
            <a:r>
              <a:rPr lang="en-GB" sz="1200" dirty="0" err="1"/>
              <a:t>Jadied</a:t>
            </a:r>
            <a:r>
              <a:rPr lang="en-GB" sz="1200" dirty="0"/>
              <a:t>, “Analysis of Virtualization Performance on Resource Efficiency Using Containers and </a:t>
            </a:r>
            <a:r>
              <a:rPr lang="en-GB" sz="1200" dirty="0" err="1"/>
              <a:t>Unikernel</a:t>
            </a:r>
            <a:r>
              <a:rPr lang="en-GB" sz="1200" dirty="0"/>
              <a:t>,” </a:t>
            </a:r>
            <a:r>
              <a:rPr lang="en-GB" sz="1200" i="1" dirty="0"/>
              <a:t>2024 Int’l Conf. on Artificial Intelligence, Blockchain, Cloud Computing, and Data Analytics (</a:t>
            </a:r>
            <a:r>
              <a:rPr lang="en-GB" sz="1200" i="1" dirty="0" err="1"/>
              <a:t>ICoABCD</a:t>
            </a:r>
            <a:r>
              <a:rPr lang="en-GB" sz="1200" i="1" dirty="0"/>
              <a:t>)</a:t>
            </a:r>
            <a:r>
              <a:rPr lang="en-GB" sz="1200" dirty="0"/>
              <a:t>, 2024. </a:t>
            </a:r>
          </a:p>
          <a:p>
            <a:endParaRPr lang="en-GB" sz="1200" dirty="0"/>
          </a:p>
          <a:p>
            <a:r>
              <a:rPr lang="en-GB" sz="1200" dirty="0"/>
              <a:t>[7] T. Goethals, M. </a:t>
            </a:r>
            <a:r>
              <a:rPr lang="en-GB" sz="1200" dirty="0" err="1"/>
              <a:t>Sebrechts</a:t>
            </a:r>
            <a:r>
              <a:rPr lang="en-GB" sz="1200" dirty="0"/>
              <a:t>, A. Atrey, B. Volckaert, and F. De Turck, “</a:t>
            </a:r>
            <a:r>
              <a:rPr lang="en-GB" sz="1200" dirty="0" err="1"/>
              <a:t>Unikernels</a:t>
            </a:r>
            <a:r>
              <a:rPr lang="en-GB" sz="1200" dirty="0"/>
              <a:t> vs Containers: An In-Depth Benchmarking Study in the Context of Microservice Applications,” </a:t>
            </a:r>
            <a:r>
              <a:rPr lang="en-GB" sz="1200" i="1" dirty="0"/>
              <a:t>2018 IEEE 8th Int’l Symposium on Cloud and Service Computing (SC2)</a:t>
            </a:r>
            <a:r>
              <a:rPr lang="en-GB" sz="1200" dirty="0"/>
              <a:t>, 2018</a:t>
            </a:r>
          </a:p>
          <a:p>
            <a:endParaRPr lang="en-GB" sz="1200" dirty="0"/>
          </a:p>
          <a:p>
            <a:r>
              <a:rPr lang="en-GB" sz="1200" dirty="0"/>
              <a:t>[8] J. Talbot, P. Pikula, C. </a:t>
            </a:r>
            <a:r>
              <a:rPr lang="en-GB" sz="1200" dirty="0" err="1"/>
              <a:t>Sweetmore</a:t>
            </a:r>
            <a:r>
              <a:rPr lang="en-GB" sz="1200" dirty="0"/>
              <a:t>, S. Rowe, H. Hindy, C. </a:t>
            </a:r>
            <a:r>
              <a:rPr lang="en-GB" sz="1200" dirty="0" err="1"/>
              <a:t>Tachtatzis</a:t>
            </a:r>
            <a:r>
              <a:rPr lang="en-GB" sz="1200" dirty="0"/>
              <a:t>, R. Atkinson, and X. </a:t>
            </a:r>
            <a:r>
              <a:rPr lang="en-GB" sz="1200" dirty="0" err="1"/>
              <a:t>Bellekens</a:t>
            </a:r>
            <a:r>
              <a:rPr lang="en-GB" sz="1200" dirty="0"/>
              <a:t>, “A Security Perspective on </a:t>
            </a:r>
            <a:r>
              <a:rPr lang="en-GB" sz="1200" dirty="0" err="1"/>
              <a:t>Unikernels</a:t>
            </a:r>
            <a:r>
              <a:rPr lang="en-GB" sz="1200" dirty="0"/>
              <a:t>,”.</a:t>
            </a:r>
          </a:p>
          <a:p>
            <a:endParaRPr lang="en-GB" sz="1200" dirty="0"/>
          </a:p>
          <a:p>
            <a:r>
              <a:rPr lang="en-GB" sz="1200" dirty="0"/>
              <a:t>[9] A. Wollman and J. Hastings, “A Survey of </a:t>
            </a:r>
            <a:r>
              <a:rPr lang="en-GB" sz="1200" dirty="0" err="1"/>
              <a:t>Unikernel</a:t>
            </a:r>
            <a:r>
              <a:rPr lang="en-GB" sz="1200" dirty="0"/>
              <a:t> Security: Insights and Trends from a Quantitative Analysis,” </a:t>
            </a:r>
            <a:r>
              <a:rPr lang="en-GB" sz="1200" i="1" dirty="0"/>
              <a:t>Cyber Awareness and Research Symposium (CARS)</a:t>
            </a:r>
            <a:r>
              <a:rPr lang="en-GB" sz="1200" dirty="0"/>
              <a:t>, 2024.  </a:t>
            </a:r>
          </a:p>
          <a:p>
            <a:endParaRPr lang="en-GB" sz="1200" dirty="0"/>
          </a:p>
          <a:p>
            <a:endParaRPr lang="en-GB" sz="1200" dirty="0"/>
          </a:p>
          <a:p>
            <a:endParaRPr lang="en-IT" sz="1200" dirty="0"/>
          </a:p>
        </p:txBody>
      </p:sp>
    </p:spTree>
    <p:extLst>
      <p:ext uri="{BB962C8B-B14F-4D97-AF65-F5344CB8AC3E}">
        <p14:creationId xmlns:p14="http://schemas.microsoft.com/office/powerpoint/2010/main" val="30617239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1B414-1413-6886-4198-023A790A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Official Project sites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2CAB-AECB-6B5D-0F3D-7856DCE05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[10] </a:t>
            </a:r>
            <a:r>
              <a:rPr lang="en-GB" dirty="0">
                <a:hlinkClick r:id="rId2"/>
              </a:rPr>
              <a:t>OSv unikernel: official site and docs.  </a:t>
            </a:r>
            <a:endParaRPr lang="en-GB" dirty="0"/>
          </a:p>
          <a:p>
            <a:br>
              <a:rPr lang="en-GB" dirty="0"/>
            </a:br>
            <a:br>
              <a:rPr lang="en-GB" dirty="0"/>
            </a:br>
            <a:endParaRPr lang="en-GB" dirty="0"/>
          </a:p>
          <a:p>
            <a:r>
              <a:rPr lang="en-GB" dirty="0"/>
              <a:t>[11] </a:t>
            </a:r>
            <a:r>
              <a:rPr lang="en-GB" dirty="0">
                <a:hlinkClick r:id="rId3"/>
              </a:rPr>
              <a:t>MirageOS: project home (OCaml unikernels) / org repos.  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[12] </a:t>
            </a:r>
            <a:r>
              <a:rPr lang="en-GB" dirty="0">
                <a:hlinkClick r:id="rId4"/>
              </a:rPr>
              <a:t>IncludeOS: project resources (C++ unikernel) — current status mostly via project repos/news.  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[13] </a:t>
            </a:r>
            <a:r>
              <a:rPr lang="en-GB" dirty="0">
                <a:hlinkClick r:id="rId5"/>
              </a:rPr>
              <a:t>NanoVMs / Nanos: vendor and OSS resources (Rust/C apps as unikernels; tutorials).  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[14] </a:t>
            </a:r>
            <a:r>
              <a:rPr lang="en-GB" dirty="0">
                <a:hlinkClick r:id="rId6"/>
              </a:rPr>
              <a:t>Solo5: unikernel sandbox / base layer (docs &amp; architecture).  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[15] </a:t>
            </a:r>
            <a:r>
              <a:rPr lang="en-GB" dirty="0">
                <a:hlinkClick r:id="rId7"/>
              </a:rPr>
              <a:t>Xen RTDS (Real-Time Deferrable Server) scheduler: overview, docs, and tooling</a:t>
            </a:r>
            <a:r>
              <a:rPr lang="en-GB" dirty="0"/>
              <a:t>.  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982130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1CFFB-DC58-1A1F-D10C-C40D3CF63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Embedded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87775-6B53-E984-FE4D-3ECB31FE4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Edge computing can effectively solve: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Latency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Bandwidth occupation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Data privacy problems</a:t>
            </a:r>
          </a:p>
          <a:p>
            <a:pPr marL="1200150" lvl="1" indent="-457200">
              <a:buFont typeface="+mj-lt"/>
              <a:buAutoNum type="arabicPeriod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However the deployment of applications are also limited by hardware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With the fast development of Internet of Things more and m</a:t>
            </a:r>
            <a:r>
              <a:rPr lang="en-GB" dirty="0"/>
              <a:t>or</a:t>
            </a:r>
            <a:r>
              <a:rPr lang="en-IT" dirty="0"/>
              <a:t>e smart devices are connected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3273631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0721-B858-C687-5DA2-C06EEE48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Embedded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B5921-434F-3ABA-BF9A-7CB0A4997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These devices inevitably produce large amounts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Moreover 5G technology can increase network bandwidth and reduce the latency of data transmission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So we face the storage and computing pressure for big data and the geographical limitation of a cloud center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addition many latency-sensitive applications need milliseconds or even microseconds response time</a:t>
            </a:r>
          </a:p>
        </p:txBody>
      </p:sp>
    </p:spTree>
    <p:extLst>
      <p:ext uri="{BB962C8B-B14F-4D97-AF65-F5344CB8AC3E}">
        <p14:creationId xmlns:p14="http://schemas.microsoft.com/office/powerpoint/2010/main" val="1738285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5E5A-861A-E085-2FA3-F7F4D13D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Embedded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2840B-9F96-756F-33CA-6A930F8AA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Comparison between Docker containers and Unikraft unikernels: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Why it matters at the edge:</a:t>
            </a:r>
            <a:r>
              <a:rPr lang="en-GB" dirty="0"/>
              <a:t> milliseconds-level start and tiny images enable </a:t>
            </a:r>
            <a:r>
              <a:rPr lang="en-GB" b="1" dirty="0"/>
              <a:t>on-demand spin-up</a:t>
            </a:r>
            <a:r>
              <a:rPr lang="en-GB" dirty="0"/>
              <a:t> near sensors/actuators with limited storage and power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7E4622-D7CF-EB88-04F4-A959A0FBC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755784"/>
              </p:ext>
            </p:extLst>
          </p:nvPr>
        </p:nvGraphicFramePr>
        <p:xfrm>
          <a:off x="1227153" y="2750661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342014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039736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08448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Cold-Start (boot)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Footprint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19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/>
                        <a:t>Docker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508.355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109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2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solidFill>
                            <a:srgbClr val="FF0000"/>
                          </a:solidFill>
                        </a:rPr>
                        <a:t>Unikraft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solidFill>
                            <a:srgbClr val="FF0000"/>
                          </a:solidFill>
                        </a:rPr>
                        <a:t>3.188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solidFill>
                            <a:srgbClr val="FF0000"/>
                          </a:solidFill>
                        </a:rPr>
                        <a:t>1.9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079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529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3F22-B857-3877-C0BA-B9187D4609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What is a Unikernel?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32EA8-784A-8E1E-DEF2-A23CF530E5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Description and definition of the technology, main aspects, architecture and use cases</a:t>
            </a:r>
          </a:p>
        </p:txBody>
      </p:sp>
    </p:spTree>
    <p:extLst>
      <p:ext uri="{BB962C8B-B14F-4D97-AF65-F5344CB8AC3E}">
        <p14:creationId xmlns:p14="http://schemas.microsoft.com/office/powerpoint/2010/main" val="686774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A1870-CFD4-9BD4-7195-AA4D92314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F9AC-D8E1-0AC5-2E0E-D450A1B53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235166"/>
            <a:ext cx="8335297" cy="576064"/>
          </a:xfrm>
        </p:spPr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Basics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5B4C-BBB6-72EC-A6D9-773965295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are sealed, single-purposed virtual machines (VMs) images that can be constructed using the concept of library operating system (LibOS)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instance is intended to run a single application, hence it include only a minimal amount of system software code required to execute that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endParaRPr lang="en-IT" dirty="0"/>
          </a:p>
        </p:txBody>
      </p:sp>
      <p:pic>
        <p:nvPicPr>
          <p:cNvPr id="5" name="Picture 4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82E87AE3-0B1F-95ED-8556-F591F1344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788" y="4241800"/>
            <a:ext cx="3334729" cy="18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78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9B8F-CB6F-55A4-BA0C-4BB131E2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Basics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207AD-3F48-0608-3E96-A180FDE51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This leads to a significant reduction in: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Memory/Disk footprint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Boot time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Attack surface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When compared to traditional virtual machines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LibOS’s allow forn the tailoring of an OS code base to the particular needs of a given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Only those parts of the OS API are included in the VM image</a:t>
            </a:r>
          </a:p>
          <a:p>
            <a:endParaRPr lang="en-IT" dirty="0"/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669601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42656-6B05-492E-11EB-4309BE08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Basics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7F00D-9F6D-CCBA-C0D8-D233BB95A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are characterized by a minimal VM image size which highly increase their security properties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Due to the minimal attack surface for malicious code injection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This also translates to a substantial reduction of overall system’s resource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Moreover, Unikernels can be instantiated and become fully functional within only a few milliseconds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515431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5B43-2AC7-65AB-9D4C-7C438D241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Basics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66EB-1A9F-AA7A-453F-CA019CE79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Boot time and image size:</a:t>
            </a:r>
          </a:p>
          <a:p>
            <a:endParaRPr lang="en-IT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0D637E-11B9-AD68-08ED-D32CC48FA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051190"/>
              </p:ext>
            </p:extLst>
          </p:nvPr>
        </p:nvGraphicFramePr>
        <p:xfrm>
          <a:off x="1227153" y="2750661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324269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343447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92023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Boot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Image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846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/>
                        <a:t>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508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109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219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solidFill>
                            <a:srgbClr val="FF0000"/>
                          </a:solidFill>
                        </a:rPr>
                        <a:t>Unikernel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solidFill>
                            <a:srgbClr val="FF0000"/>
                          </a:solidFill>
                        </a:rPr>
                        <a:t>3.19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solidFill>
                            <a:srgbClr val="FF0000"/>
                          </a:solidFill>
                        </a:rPr>
                        <a:t>1.9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087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7774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DEIB Polimi - YouTube">
            <a:extLst>
              <a:ext uri="{FF2B5EF4-FFF2-40B4-BE49-F238E27FC236}">
                <a16:creationId xmlns:a16="http://schemas.microsoft.com/office/drawing/2014/main" id="{F237E453-175F-4D61-ABA7-F3F55C412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863" y="1167711"/>
            <a:ext cx="2692443" cy="26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 idx="4294967295"/>
          </p:nvPr>
        </p:nvSpPr>
        <p:spPr>
          <a:xfrm>
            <a:off x="-40640" y="5345112"/>
            <a:ext cx="9144000" cy="681771"/>
          </a:xfrm>
        </p:spPr>
        <p:txBody>
          <a:bodyPr>
            <a:noAutofit/>
          </a:bodyPr>
          <a:lstStyle/>
          <a:p>
            <a:pPr algn="ctr"/>
            <a:r>
              <a:rPr lang="it-IT" sz="2600" dirty="0">
                <a:latin typeface="Calibri" panose="020F0502020204030204" pitchFamily="34" charset="0"/>
                <a:cs typeface="Calibri" panose="020F0502020204030204" pitchFamily="34" charset="0"/>
              </a:rPr>
              <a:t>Dipartimento di Elettronica, Informazione e Bioingegneria 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4294967295"/>
          </p:nvPr>
        </p:nvSpPr>
        <p:spPr>
          <a:xfrm>
            <a:off x="641534" y="5774054"/>
            <a:ext cx="7772400" cy="550545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>
                <a:solidFill>
                  <a:schemeClr val="bg1"/>
                </a:solidFill>
              </a:rPr>
              <a:t>Unikernel</a:t>
            </a:r>
            <a:endParaRPr lang="it-IT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ottotitolo 10">
            <a:extLst>
              <a:ext uri="{FF2B5EF4-FFF2-40B4-BE49-F238E27FC236}">
                <a16:creationId xmlns:a16="http://schemas.microsoft.com/office/drawing/2014/main" id="{A535A5F2-24CB-4DE7-8AA7-97F267C0AC6D}"/>
              </a:ext>
            </a:extLst>
          </p:cNvPr>
          <p:cNvSpPr txBox="1">
            <a:spLocks/>
          </p:cNvSpPr>
          <p:nvPr/>
        </p:nvSpPr>
        <p:spPr>
          <a:xfrm>
            <a:off x="641534" y="6392005"/>
            <a:ext cx="7772400" cy="411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Milan, 29/08/2025</a:t>
            </a:r>
          </a:p>
          <a:p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4DB71E-C290-4C8C-BCD0-43365E9599D5}"/>
              </a:ext>
            </a:extLst>
          </p:cNvPr>
          <p:cNvSpPr txBox="1"/>
          <p:nvPr/>
        </p:nvSpPr>
        <p:spPr>
          <a:xfrm>
            <a:off x="5914811" y="3593320"/>
            <a:ext cx="236739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600" b="1" dirty="0">
                <a:solidFill>
                  <a:srgbClr val="436D5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2025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2F075BC-B2EB-D84D-9825-A01393CEC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811" y="415374"/>
            <a:ext cx="1977072" cy="7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838D-97B1-16B7-D961-A312188DB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Basics of Unikernel</a:t>
            </a:r>
            <a:endParaRPr lang="en-IT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9E7D0-CBB4-877A-0389-7B55C6FF4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has further been shown that unikernels are more efficient and safer than modern container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have several advantages: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High-security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High start-up speed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High simplicity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has attracted the researcher’s interest in the field of virtualization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Unikernel is the state-of-the-art virtualization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2421821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E845E-7F42-4C5D-7CFD-900936B5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Definition and Characteristics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683DF-14CA-4575-F554-00AF3702E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is a specialized, single-address space image constructed by library operating systems (LibOSs)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Unikernel’s essence is a kind of image file with special purpose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order to support the execution of programs, developer select the smallest set of class libraries from a module stack, together with application code and configuration files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All built into a dedicated image file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So Unikernels have a smaller code base and only run the components that are required for the specific application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Resulting in a smaller overall footprint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304745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B3637-48A8-4CBB-CAB8-E3C5E536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Definition and Characteristics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6160-E1C7-470F-E9C5-67E57BFF2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improve performance by removing unnecessary components from applications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is a single-purpose appliance that is specialized at compile time into a stand-alone kernel and is protected from modification after 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Individual applications can be isolated in Unikernels, reducing the risk of cross-application interference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They are self-contained and do not require a separate runtime environment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865795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355C2-40F3-6ED9-9663-EC0D6918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Definition and Characteristics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0E442-2537-3353-0BD8-4C0B46BA7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So they can be deployed quickly and easily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However, because of their limited runtime environment, unikernels are more vulnerable to security threats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Due to the limited runtime environment and lack of standard tools, debugging unikernel can be difficult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They also increase security by reducing the attack surface</a:t>
            </a:r>
          </a:p>
        </p:txBody>
      </p:sp>
    </p:spTree>
    <p:extLst>
      <p:ext uri="{BB962C8B-B14F-4D97-AF65-F5344CB8AC3E}">
        <p14:creationId xmlns:p14="http://schemas.microsoft.com/office/powerpoint/2010/main" val="1157230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D5A4A-582B-CFFD-9AA3-24CCE83F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Definition and Characteristics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57EE9-EFBA-47F5-9242-3F6DA5AE3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may have a distinct set of vulnerabilities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An attacker who successfully penetrates one may be unable to threaten others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can run directly on such hypervisors such as: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Xen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Kernel-based Virtual Machine (KVM)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Hardware without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678231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349E-0FE3-75F4-E3B4-1A979C560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Definition and Characteristics of Unikernel 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B2C06-6772-BC6C-BF12-F7AB8C344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Syscall surface comparison: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Linux: exposes 393 syscalls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Unikraft: exposes 146 syscalls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Nanos: exposes 148 syscalls</a:t>
            </a:r>
          </a:p>
        </p:txBody>
      </p:sp>
    </p:spTree>
    <p:extLst>
      <p:ext uri="{BB962C8B-B14F-4D97-AF65-F5344CB8AC3E}">
        <p14:creationId xmlns:p14="http://schemas.microsoft.com/office/powerpoint/2010/main" val="4009280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0AF3-1F7D-D91B-D00A-221A9E13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0FB38-9A25-C31B-526B-6F0EA045A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is divided into 3 layers over hardware platform or hypervisor: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>
                <a:solidFill>
                  <a:srgbClr val="0070C0"/>
                </a:solidFill>
              </a:rPr>
              <a:t>Application layer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>
                <a:solidFill>
                  <a:srgbClr val="00B050"/>
                </a:solidFill>
              </a:rPr>
              <a:t>LibOS layer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>
                <a:solidFill>
                  <a:srgbClr val="FF0000"/>
                </a:solidFill>
              </a:rPr>
              <a:t>Platform Adaptation Layer (PAL)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endParaRPr lang="en-IT" dirty="0"/>
          </a:p>
        </p:txBody>
      </p:sp>
      <p:pic>
        <p:nvPicPr>
          <p:cNvPr id="5" name="Picture 4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49C027CB-A41B-2ACE-0A8F-94492AF14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803" y="3649663"/>
            <a:ext cx="30607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38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7A59-766B-430F-932E-48E8F0221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A577-53DB-F371-35F3-D8FCC2102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User applications run at the </a:t>
            </a:r>
            <a:r>
              <a:rPr lang="en-IT" dirty="0">
                <a:solidFill>
                  <a:srgbClr val="0070C0"/>
                </a:solidFill>
              </a:rPr>
              <a:t>application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These application programs are generally: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Single function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Small size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High-performance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Which are convenient for fast deployment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Their characteristics conform to microservice application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00B050"/>
                </a:solidFill>
              </a:rPr>
              <a:t>LibOS</a:t>
            </a:r>
            <a:r>
              <a:rPr lang="en-IT" dirty="0"/>
              <a:t> is at the middle layer</a:t>
            </a:r>
          </a:p>
        </p:txBody>
      </p:sp>
    </p:spTree>
    <p:extLst>
      <p:ext uri="{BB962C8B-B14F-4D97-AF65-F5344CB8AC3E}">
        <p14:creationId xmlns:p14="http://schemas.microsoft.com/office/powerpoint/2010/main" val="1861041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7A385-05D5-4CC4-2BCB-71DD7960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ED731-399E-1B8B-3EAE-B3360C77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is specifically divided into a kernel base and functional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LibOS complete the basic functions of an OS: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Task scheduling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Thread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FF0000"/>
                </a:solidFill>
              </a:rPr>
              <a:t>Platform Adaptation Layer </a:t>
            </a:r>
            <a:r>
              <a:rPr lang="en-IT" dirty="0"/>
              <a:t>are the minimum core components to support application execution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350266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6DE2-7CCD-AB1C-BD23-608614C4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F6BCC-C283-8CCB-D07A-46CD9C90E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PAL includes: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An adaptation layer with host environments running on a bare machine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 virtual environment running on a hypervisor</a:t>
            </a:r>
          </a:p>
          <a:p>
            <a:pPr marL="457200" indent="-457200"/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PAL is used mainly for LibOS application migration and need not change LibOS or application code when hardware is updated</a:t>
            </a:r>
          </a:p>
        </p:txBody>
      </p:sp>
    </p:spTree>
    <p:extLst>
      <p:ext uri="{BB962C8B-B14F-4D97-AF65-F5344CB8AC3E}">
        <p14:creationId xmlns:p14="http://schemas.microsoft.com/office/powerpoint/2010/main" val="30905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431E86-03B3-7C42-8AF8-957503CAE7EE}"/>
              </a:ext>
            </a:extLst>
          </p:cNvPr>
          <p:cNvSpPr txBox="1"/>
          <p:nvPr/>
        </p:nvSpPr>
        <p:spPr>
          <a:xfrm>
            <a:off x="4668253" y="2332655"/>
            <a:ext cx="3898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3A70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Simone Calzolaro</a:t>
            </a:r>
          </a:p>
          <a:p>
            <a:pPr algn="ctr"/>
            <a:r>
              <a:rPr lang="it-IT" sz="2400" b="1" i="1" dirty="0" err="1">
                <a:solidFill>
                  <a:srgbClr val="549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MSc</a:t>
            </a:r>
            <a:r>
              <a:rPr lang="it-IT" sz="2400" b="1" i="1" dirty="0">
                <a:solidFill>
                  <a:srgbClr val="549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b="1" i="1" dirty="0" err="1">
                <a:solidFill>
                  <a:srgbClr val="549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</a:t>
            </a:r>
            <a:endParaRPr lang="it-IT" sz="2400" b="1" i="1" dirty="0">
              <a:solidFill>
                <a:srgbClr val="54937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2EAB33-E222-8744-A578-699991589200}"/>
              </a:ext>
            </a:extLst>
          </p:cNvPr>
          <p:cNvSpPr txBox="1"/>
          <p:nvPr/>
        </p:nvSpPr>
        <p:spPr>
          <a:xfrm>
            <a:off x="4814596" y="3420454"/>
            <a:ext cx="3601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CONTACTS</a:t>
            </a:r>
          </a:p>
          <a:p>
            <a:pPr algn="ctr"/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it-IT" sz="1400" dirty="0">
                <a:solidFill>
                  <a:srgbClr val="3A705B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simone.calzolaro@mail.polimi.it</a:t>
            </a:r>
            <a:r>
              <a:rPr lang="it-IT" sz="1400" dirty="0">
                <a:solidFill>
                  <a:srgbClr val="3A70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it-IT" sz="1400" dirty="0">
                <a:solidFill>
                  <a:srgbClr val="3A705B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https://www.deib.polimi.it/eng/home-page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01005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B2F88-482E-1ED4-F26D-03776FCE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Use cases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CD67-BC97-5B4C-C965-8632695B3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was originally intended for cloud computing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However, its small footprint and flexibility make it ideal for other applications: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Real-time applications: unikernels are lightweight and efficient, so they can handle real-time applications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Edge-gateways: acting as a middleman between devices and the cloud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Autonomous vehicles: unikernels can be used in self-driving cars to provide real-time data processing and decision making capabilities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Cloud-Native Edge computing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Network functions</a:t>
            </a:r>
          </a:p>
        </p:txBody>
      </p:sp>
    </p:spTree>
    <p:extLst>
      <p:ext uri="{BB962C8B-B14F-4D97-AF65-F5344CB8AC3E}">
        <p14:creationId xmlns:p14="http://schemas.microsoft.com/office/powerpoint/2010/main" val="790449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317C-8760-A1E9-57A2-87D12008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Use cases of Unikernel – Short numeric sub-case</a:t>
            </a:r>
            <a:endParaRPr lang="en-IT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4D942-C017-53E2-5993-0FCCDB84C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Microservices/REST services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b="1" dirty="0"/>
              <a:t>Throughput (single thread): </a:t>
            </a:r>
          </a:p>
          <a:p>
            <a:pPr marL="1657350" lvl="2" indent="-514350">
              <a:buFont typeface="+mj-lt"/>
              <a:buAutoNum type="romanUcPeriod"/>
            </a:pPr>
            <a:r>
              <a:rPr lang="en-IT" dirty="0"/>
              <a:t>Go: +38%</a:t>
            </a:r>
          </a:p>
          <a:p>
            <a:pPr marL="1657350" lvl="2" indent="-514350">
              <a:buFont typeface="+mj-lt"/>
              <a:buAutoNum type="romanUcPeriod"/>
            </a:pPr>
            <a:r>
              <a:rPr lang="en-IT" dirty="0"/>
              <a:t>Java: +16%</a:t>
            </a:r>
          </a:p>
          <a:p>
            <a:pPr marL="1657350" lvl="2" indent="-514350">
              <a:buFont typeface="+mj-lt"/>
              <a:buAutoNum type="romanUcPeriod"/>
            </a:pPr>
            <a:r>
              <a:rPr lang="en-IT" dirty="0"/>
              <a:t>Python: +15%</a:t>
            </a:r>
          </a:p>
          <a:p>
            <a:pPr lvl="1" indent="0">
              <a:buNone/>
            </a:pPr>
            <a:r>
              <a:rPr lang="en-GB" dirty="0"/>
              <a:t>r</a:t>
            </a:r>
            <a:r>
              <a:rPr lang="en-IT" dirty="0"/>
              <a:t>equests/s for O</a:t>
            </a:r>
            <a:r>
              <a:rPr lang="en-GB" dirty="0" err="1"/>
              <a:t>Sv</a:t>
            </a:r>
            <a:r>
              <a:rPr lang="en-GB" dirty="0"/>
              <a:t> </a:t>
            </a:r>
            <a:r>
              <a:rPr lang="en-GB" dirty="0" err="1"/>
              <a:t>unikernel</a:t>
            </a:r>
            <a:r>
              <a:rPr lang="en-GB" dirty="0"/>
              <a:t> vs. Docker</a:t>
            </a:r>
          </a:p>
          <a:p>
            <a:pPr lvl="1" indent="0">
              <a:buNone/>
            </a:pPr>
            <a:endParaRPr lang="en-GB" dirty="0"/>
          </a:p>
          <a:p>
            <a:pPr marL="1200150" lvl="1" indent="-457200">
              <a:buFont typeface="+mj-lt"/>
              <a:buAutoNum type="arabicPeriod" startAt="2"/>
            </a:pPr>
            <a:r>
              <a:rPr lang="en-GB" b="1" dirty="0"/>
              <a:t>Heavy compute (CPU-bound):</a:t>
            </a:r>
          </a:p>
          <a:p>
            <a:pPr marL="1657350" lvl="2" indent="-514350">
              <a:buFont typeface="+mj-lt"/>
              <a:buAutoNum type="romanUcPeriod"/>
            </a:pPr>
            <a:r>
              <a:rPr lang="en-GB" dirty="0"/>
              <a:t>Go: 3% slower</a:t>
            </a:r>
          </a:p>
          <a:p>
            <a:pPr marL="1657350" lvl="2" indent="-514350">
              <a:buFont typeface="+mj-lt"/>
              <a:buAutoNum type="romanUcPeriod"/>
            </a:pPr>
            <a:r>
              <a:rPr lang="en-GB" dirty="0"/>
              <a:t>Java: 1% faster</a:t>
            </a:r>
          </a:p>
          <a:p>
            <a:pPr lvl="1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203039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67A64-1F0C-986C-B566-1BC850423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The choice of Unikernels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215F5-0B24-004B-94C3-99F5D23AA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choice of unikernels are driven by a variety of factors: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Resource efficiency: unikernels are compact and efficient, making them excellent for edge computing applications where hardware resources are restricted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Security: because of their small size unikernels have a lower attack surface, resulting in a higher degree of protection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Isolation: provide good isolation between diverse workloads, they are ideal for instances where numerous tenants share the same hardware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Simplified management: unikernel facilitate the management and deployment of applications at the edge by minimizing the overhead of standards OSs</a:t>
            </a:r>
          </a:p>
        </p:txBody>
      </p:sp>
    </p:spTree>
    <p:extLst>
      <p:ext uri="{BB962C8B-B14F-4D97-AF65-F5344CB8AC3E}">
        <p14:creationId xmlns:p14="http://schemas.microsoft.com/office/powerpoint/2010/main" val="1225651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E74C7-F4D3-3F42-C05C-109CCE6F3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6B600-39EF-4971-E8B7-A77737E1C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T" dirty="0"/>
              <a:t>Unikernel-Based Real-Time Virtualization under Deferrable Servers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E7D39-4CC7-15AF-98E5-29097DC4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Analysis and Realization</a:t>
            </a:r>
          </a:p>
        </p:txBody>
      </p:sp>
    </p:spTree>
    <p:extLst>
      <p:ext uri="{BB962C8B-B14F-4D97-AF65-F5344CB8AC3E}">
        <p14:creationId xmlns:p14="http://schemas.microsoft.com/office/powerpoint/2010/main" val="1733191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8337-6C95-62EB-F84B-3565A2730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0AF6-9A7E-A78E-D8A5-36C1920D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Introduction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BE75-9466-935C-D67B-6A1194760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Real-time virtualization optimized the hardware utilization by consolidating multiple systems into the same platform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While satisfying the timing constraints of their real-time tasks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We consider here virtualization based on Unikernels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Each Unikernel is a guest operating system in the virtualization and hosts a single real-time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We consider deferrable server in the virtualization platform to schedule the unikernel-based guest operating systems and analyze the worst-case response time of a sporadic real-time task under such a virtualization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53483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F41E-4037-A421-C608-321E6CCD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Introduction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66EF1-75A1-9623-27A3-7188DA91D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Virtualization must be compatible to real-time software stack and satisfy the time constraints by employing hypervisor-level scheduling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Xen hypervisor, periodic server-based approach have been widely used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Especially </a:t>
            </a:r>
            <a:r>
              <a:rPr lang="en-IT" b="1" dirty="0"/>
              <a:t>deferrable servers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Each virtual CPU (vCPU) is treated as one deferrable server assigned with an execution budget and a replenishment</a:t>
            </a:r>
          </a:p>
        </p:txBody>
      </p:sp>
    </p:spTree>
    <p:extLst>
      <p:ext uri="{BB962C8B-B14F-4D97-AF65-F5344CB8AC3E}">
        <p14:creationId xmlns:p14="http://schemas.microsoft.com/office/powerpoint/2010/main" val="479314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B08C-FBC7-F882-0DE4-1B8D12E1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Introduction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97D1-F0CE-3437-FF08-3C2C69576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scheduling decision involves 2 levels: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The hypervisor scheduler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 The scheduler within the VMs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In a hierarchical manner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To account for the interplay of servers and tasks, the applicability of such server based approaches is based on the tightness of corresponding worst-case response time analyses</a:t>
            </a:r>
          </a:p>
        </p:txBody>
      </p:sp>
    </p:spTree>
    <p:extLst>
      <p:ext uri="{BB962C8B-B14F-4D97-AF65-F5344CB8AC3E}">
        <p14:creationId xmlns:p14="http://schemas.microsoft.com/office/powerpoint/2010/main" val="1589251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C2BD-6B98-65C6-B46C-6C99013D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Introduction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8C73F-8D7E-CAEB-B4A8-66D03C32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Main types of tasks in real-time systems: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b="1" dirty="0"/>
              <a:t>Periodic</a:t>
            </a:r>
            <a:r>
              <a:rPr lang="en-IT" dirty="0"/>
              <a:t>: </a:t>
            </a:r>
            <a:r>
              <a:rPr lang="en-GB" dirty="0"/>
              <a:t>Tasks that activate at </a:t>
            </a:r>
            <a:r>
              <a:rPr lang="en-GB" b="1" dirty="0"/>
              <a:t>regular, fixed intervals</a:t>
            </a:r>
            <a:r>
              <a:rPr lang="en-GB" dirty="0"/>
              <a:t>.</a:t>
            </a:r>
          </a:p>
          <a:p>
            <a:pPr marL="1200150" lvl="1" indent="-457200">
              <a:buFont typeface="+mj-lt"/>
              <a:buAutoNum type="arabicPeriod"/>
            </a:pPr>
            <a:endParaRPr lang="en-GB" dirty="0"/>
          </a:p>
          <a:p>
            <a:pPr marL="1200150" lvl="1" indent="-457200">
              <a:buFont typeface="+mj-lt"/>
              <a:buAutoNum type="arabicPeriod"/>
            </a:pPr>
            <a:r>
              <a:rPr lang="en-IT" b="1" dirty="0">
                <a:solidFill>
                  <a:srgbClr val="FF0000"/>
                </a:solidFill>
              </a:rPr>
              <a:t>Sporadic</a:t>
            </a:r>
            <a:r>
              <a:rPr lang="en-IT" dirty="0">
                <a:solidFill>
                  <a:srgbClr val="FF0000"/>
                </a:solidFill>
              </a:rPr>
              <a:t>: </a:t>
            </a:r>
            <a:r>
              <a:rPr lang="en-GB" dirty="0">
                <a:solidFill>
                  <a:srgbClr val="FF0000"/>
                </a:solidFill>
              </a:rPr>
              <a:t>Tasks that arrive </a:t>
            </a:r>
            <a:r>
              <a:rPr lang="en-GB" b="1" dirty="0">
                <a:solidFill>
                  <a:srgbClr val="FF0000"/>
                </a:solidFill>
              </a:rPr>
              <a:t>irregularly</a:t>
            </a:r>
            <a:r>
              <a:rPr lang="en-GB" dirty="0">
                <a:solidFill>
                  <a:srgbClr val="FF0000"/>
                </a:solidFill>
              </a:rPr>
              <a:t>, but with a </a:t>
            </a:r>
            <a:r>
              <a:rPr lang="en-GB" b="1" dirty="0">
                <a:solidFill>
                  <a:srgbClr val="FF0000"/>
                </a:solidFill>
              </a:rPr>
              <a:t>minimum inter-arrival time</a:t>
            </a:r>
            <a:r>
              <a:rPr lang="en-GB" dirty="0">
                <a:solidFill>
                  <a:srgbClr val="FF0000"/>
                </a:solidFill>
              </a:rPr>
              <a:t> between jobs.</a:t>
            </a:r>
          </a:p>
          <a:p>
            <a:pPr marL="1200150" lvl="1" indent="-457200">
              <a:buFont typeface="+mj-lt"/>
              <a:buAutoNum type="arabicPeriod"/>
            </a:pPr>
            <a:endParaRPr lang="en-GB" dirty="0"/>
          </a:p>
          <a:p>
            <a:pPr marL="1200150" lvl="1" indent="-457200">
              <a:buFont typeface="+mj-lt"/>
              <a:buAutoNum type="arabicPeriod"/>
            </a:pPr>
            <a:r>
              <a:rPr lang="en-IT" b="1" dirty="0"/>
              <a:t>Aperiodic</a:t>
            </a:r>
            <a:r>
              <a:rPr lang="en-IT" dirty="0"/>
              <a:t>: </a:t>
            </a:r>
            <a:r>
              <a:rPr lang="en-GB" dirty="0"/>
              <a:t>Tasks that arrive </a:t>
            </a:r>
            <a:r>
              <a:rPr lang="en-GB" b="1" dirty="0"/>
              <a:t>randomly</a:t>
            </a:r>
            <a:r>
              <a:rPr lang="en-GB" dirty="0"/>
              <a:t>, with </a:t>
            </a:r>
            <a:r>
              <a:rPr lang="en-GB" b="1" dirty="0"/>
              <a:t>no minimum time between jobs</a:t>
            </a:r>
            <a:r>
              <a:rPr lang="en-GB" dirty="0"/>
              <a:t>.</a:t>
            </a:r>
          </a:p>
          <a:p>
            <a:pPr lvl="1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203514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F1D1-D6DA-17E1-8A62-42BEDB101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Goals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3425A-5E22-1296-4F32-89B59B09F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IT" dirty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IT" dirty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T" dirty="0">
                <a:solidFill>
                  <a:srgbClr val="7030A0"/>
                </a:solidFill>
              </a:rPr>
              <a:t>We present why unikernel-based virtualization can facilitate the schedulability of deferrable servers</a:t>
            </a:r>
          </a:p>
          <a:p>
            <a:pPr marL="457200" indent="-457200">
              <a:buFont typeface="+mj-lt"/>
              <a:buAutoNum type="arabicPeriod"/>
            </a:pPr>
            <a:endParaRPr lang="en-IT" dirty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IT" dirty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IT" dirty="0"/>
          </a:p>
          <a:p>
            <a:pPr marL="457200" indent="-457200">
              <a:buFont typeface="+mj-lt"/>
              <a:buAutoNum type="arabicPeriod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We explain how to realize our unikernel-based approach on top of the Xen hypervisor with a few design details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1114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A452-F70F-584C-72BF-B133BC2D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Deferrable Server and Task model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083FDB-3485-02D9-50DF-54A7890233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Deferrable servers are adopted to preserve the required bandwidth of each virtualized CPS application, so called virtual machine (VM)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Each VM is realized as a unikernel with one specific vCPU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Each VM is treated as one deferrable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T" b="0" dirty="0"/>
                  <a:t> serving only one sporadic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One </a:t>
                </a:r>
                <a:r>
                  <a:rPr lang="it-IT" dirty="0" err="1"/>
                  <a:t>sporadic</a:t>
                </a:r>
                <a:r>
                  <a:rPr lang="it-IT" dirty="0"/>
                  <a:t> task release an infinite </a:t>
                </a:r>
                <a:r>
                  <a:rPr lang="it-IT" dirty="0" err="1"/>
                  <a:t>number</a:t>
                </a:r>
                <a:r>
                  <a:rPr lang="it-IT" dirty="0"/>
                  <a:t> of task </a:t>
                </a:r>
                <a:r>
                  <a:rPr lang="it-IT" dirty="0" err="1"/>
                  <a:t>instances</a:t>
                </a:r>
                <a:r>
                  <a:rPr lang="it-IT" dirty="0"/>
                  <a:t>, </a:t>
                </a:r>
                <a:r>
                  <a:rPr lang="it-IT" dirty="0" err="1"/>
                  <a:t>called</a:t>
                </a:r>
                <a:r>
                  <a:rPr lang="it-IT" dirty="0"/>
                  <a:t> jobs</a:t>
                </a:r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it-IT" b="0" dirty="0"/>
                  <a:t>In </a:t>
                </a:r>
                <a:r>
                  <a:rPr lang="it-IT" b="0" dirty="0" err="1"/>
                  <a:t>which</a:t>
                </a:r>
                <a:r>
                  <a:rPr lang="it-IT" b="0" dirty="0"/>
                  <a:t> the </a:t>
                </a:r>
                <a:r>
                  <a:rPr lang="it-IT" b="0" dirty="0" err="1"/>
                  <a:t>worst</a:t>
                </a:r>
                <a:r>
                  <a:rPr lang="it-IT" b="0" dirty="0"/>
                  <a:t>-case </a:t>
                </a:r>
                <a:r>
                  <a:rPr lang="it-IT" b="0" dirty="0" err="1"/>
                  <a:t>execution</a:t>
                </a:r>
                <a:r>
                  <a:rPr lang="it-IT" b="0" dirty="0"/>
                  <a:t> time (WCET) of </a:t>
                </a:r>
                <a:r>
                  <a:rPr lang="it-IT" b="0" dirty="0" err="1"/>
                  <a:t>any</a:t>
                </a:r>
                <a:r>
                  <a:rPr lang="it-IT" b="0" dirty="0"/>
                  <a:t> of </a:t>
                </a:r>
                <a:r>
                  <a:rPr lang="it-IT" b="0" dirty="0" err="1"/>
                  <a:t>them</a:t>
                </a:r>
                <a:r>
                  <a:rPr lang="it-IT" b="0" dirty="0"/>
                  <a:t>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at</a:t>
                </a:r>
                <a:r>
                  <a:rPr lang="it-IT" b="0" dirty="0"/>
                  <a:t> </a:t>
                </a:r>
                <a:r>
                  <a:rPr lang="it-IT" b="0" dirty="0" err="1"/>
                  <a:t>most</a:t>
                </a:r>
                <a:r>
                  <a:rPr lang="it-IT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b="0" dirty="0"/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it-IT" b="0" dirty="0"/>
                  <a:t>And the </a:t>
                </a:r>
                <a:r>
                  <a:rPr lang="it-IT" b="0" dirty="0" err="1"/>
                  <a:t>arrival</a:t>
                </a:r>
                <a:r>
                  <a:rPr lang="it-IT" b="0" dirty="0"/>
                  <a:t> times of </a:t>
                </a:r>
                <a:r>
                  <a:rPr lang="it-IT" b="0" dirty="0" err="1"/>
                  <a:t>any</a:t>
                </a:r>
                <a:r>
                  <a:rPr lang="it-IT" b="0" dirty="0"/>
                  <a:t> </a:t>
                </a:r>
                <a:r>
                  <a:rPr lang="it-IT" b="0" dirty="0" err="1"/>
                  <a:t>two</a:t>
                </a:r>
                <a:r>
                  <a:rPr lang="it-IT" b="0" dirty="0"/>
                  <a:t> consecutive jobs of </a:t>
                </a:r>
                <a:r>
                  <a:rPr lang="it-IT" b="0" dirty="0" err="1"/>
                  <a:t>them</a:t>
                </a:r>
                <a:r>
                  <a:rPr lang="it-IT" b="0" dirty="0"/>
                  <a:t> must be </a:t>
                </a:r>
                <a:r>
                  <a:rPr lang="it-IT" b="0" dirty="0" err="1"/>
                  <a:t>separated</a:t>
                </a:r>
                <a:r>
                  <a:rPr lang="it-IT" b="0" dirty="0"/>
                  <a:t> by </a:t>
                </a:r>
                <a:r>
                  <a:rPr lang="it-IT" b="0" dirty="0" err="1"/>
                  <a:t>at</a:t>
                </a:r>
                <a:r>
                  <a:rPr lang="it-IT" b="0" dirty="0"/>
                  <a:t> </a:t>
                </a:r>
                <a:r>
                  <a:rPr lang="it-IT" b="0" dirty="0" err="1"/>
                  <a:t>least</a:t>
                </a:r>
                <a:r>
                  <a:rPr lang="it-IT" b="0" dirty="0"/>
                  <a:t> the minimum inter-</a:t>
                </a:r>
                <a:r>
                  <a:rPr lang="it-IT" b="0" dirty="0" err="1"/>
                  <a:t>arrival</a:t>
                </a:r>
                <a:r>
                  <a:rPr lang="it-IT" b="0" dirty="0"/>
                  <a:t>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b="0" dirty="0"/>
              </a:p>
              <a:p>
                <a:endParaRPr lang="it-IT" b="0" dirty="0"/>
              </a:p>
              <a:p>
                <a:endParaRPr lang="it-IT" b="0" dirty="0"/>
              </a:p>
              <a:p>
                <a:pPr marL="342900" indent="-342900">
                  <a:buFont typeface="Symbol" pitchFamily="2" charset="2"/>
                  <a:buChar char="Þ"/>
                </a:pP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083FDB-3485-02D9-50DF-54A7890233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9" t="-1401" r="-15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394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3628" y="2996953"/>
            <a:ext cx="6588732" cy="45040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Unikernel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 Simone Calzolaro 260121</a:t>
            </a:r>
          </a:p>
          <a:p>
            <a:r>
              <a:rPr lang="it-IT" dirty="0"/>
              <a:t>V1.2</a:t>
            </a:r>
          </a:p>
          <a:p>
            <a:r>
              <a:rPr lang="it-IT" dirty="0"/>
              <a:t>29.08.2025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2680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32A9-138B-7A13-91BF-04E944E4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Deferrable Server and Task model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8534C-D8B0-5A97-9C2D-38547F9D3D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The jobs of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T" b="0" dirty="0"/>
                  <a:t> are served based on the first-come first-serve policy within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b="0" dirty="0" err="1"/>
                  <a:t>Deferrable</a:t>
                </a:r>
                <a:r>
                  <a:rPr lang="it-IT" b="0" dirty="0"/>
                  <a:t> servers are </a:t>
                </a:r>
                <a:r>
                  <a:rPr lang="it-IT" b="0" dirty="0" err="1"/>
                  <a:t>scheduled</a:t>
                </a:r>
                <a:r>
                  <a:rPr lang="it-IT" b="0" dirty="0"/>
                  <a:t> </a:t>
                </a:r>
                <a:r>
                  <a:rPr lang="it-IT" b="0" dirty="0" err="1"/>
                  <a:t>based</a:t>
                </a:r>
                <a:r>
                  <a:rPr lang="it-IT" b="0" dirty="0"/>
                  <a:t> on </a:t>
                </a:r>
                <a:r>
                  <a:rPr lang="it-IT" b="0" dirty="0" err="1"/>
                  <a:t>preemptive</a:t>
                </a:r>
                <a:r>
                  <a:rPr lang="it-IT" b="0" dirty="0"/>
                  <a:t> </a:t>
                </a:r>
                <a:r>
                  <a:rPr lang="it-IT" b="0" dirty="0" err="1"/>
                  <a:t>fixed</a:t>
                </a:r>
                <a:r>
                  <a:rPr lang="it-IT" dirty="0" err="1"/>
                  <a:t>-priority</a:t>
                </a:r>
                <a:r>
                  <a:rPr lang="it-IT" dirty="0"/>
                  <a:t> (</a:t>
                </a:r>
                <a:r>
                  <a:rPr lang="it-IT" dirty="0" err="1"/>
                  <a:t>static-priority</a:t>
                </a:r>
                <a:r>
                  <a:rPr lang="it-IT" dirty="0"/>
                  <a:t>) scheduling</a:t>
                </a: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8534C-D8B0-5A97-9C2D-38547F9D3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 r="-62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089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A67CB-E8EE-2E47-8A74-998C275A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235165"/>
            <a:ext cx="8335297" cy="576064"/>
          </a:xfrm>
        </p:spPr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6A40C3-3C06-C82E-CBD0-FD1CC62B52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If the capacity of a deferrable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b="0" dirty="0"/>
                  <a:t> within the given replenishment period is feasible, we say that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1" dirty="0" err="1"/>
                  <a:t>fullfills</a:t>
                </a:r>
                <a:r>
                  <a:rPr lang="it-IT" b="1" dirty="0"/>
                  <a:t> </a:t>
                </a:r>
                <a:r>
                  <a:rPr lang="it-IT" b="1" dirty="0" err="1"/>
                  <a:t>its</a:t>
                </a:r>
                <a:r>
                  <a:rPr lang="it-IT" b="1" dirty="0"/>
                  <a:t> service </a:t>
                </a:r>
                <a:r>
                  <a:rPr lang="it-IT" b="1" dirty="0" err="1"/>
                  <a:t>conditions</a:t>
                </a:r>
                <a:endParaRPr lang="it-IT" b="1" dirty="0"/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it-IT" dirty="0"/>
                  <a:t>i.e. </a:t>
                </a:r>
                <a:r>
                  <a:rPr lang="it-IT" dirty="0" err="1"/>
                  <a:t>any</a:t>
                </a:r>
                <a:r>
                  <a:rPr lang="it-IT" dirty="0"/>
                  <a:t> </a:t>
                </a:r>
                <a:r>
                  <a:rPr lang="it-IT" dirty="0" err="1"/>
                  <a:t>request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amount</a:t>
                </a:r>
                <a:r>
                  <a:rPr lang="it-IT" b="0" dirty="0"/>
                  <a:t> of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of </a:t>
                </a:r>
                <a:r>
                  <a:rPr lang="it-IT" b="0" dirty="0" err="1"/>
                  <a:t>its</a:t>
                </a:r>
                <a:r>
                  <a:rPr lang="it-IT" b="0" dirty="0"/>
                  <a:t> </a:t>
                </a:r>
                <a:r>
                  <a:rPr lang="it-IT" b="0" dirty="0" err="1"/>
                  <a:t>served</a:t>
                </a:r>
                <a:r>
                  <a:rPr lang="it-IT" b="0" dirty="0"/>
                  <a:t>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the moment </a:t>
                </a:r>
                <a:r>
                  <a:rPr lang="it-IT" dirty="0" err="1"/>
                  <a:t>when</a:t>
                </a:r>
                <a:r>
                  <a:rPr lang="it-IT" dirty="0"/>
                  <a:t> the budget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fully</a:t>
                </a:r>
                <a:r>
                  <a:rPr lang="it-IT" dirty="0"/>
                  <a:t> </a:t>
                </a:r>
                <a:r>
                  <a:rPr lang="it-IT" dirty="0" err="1"/>
                  <a:t>replenished</a:t>
                </a:r>
                <a:r>
                  <a:rPr lang="it-IT" dirty="0"/>
                  <a:t> must be </a:t>
                </a:r>
                <a:r>
                  <a:rPr lang="it-IT" dirty="0" err="1"/>
                  <a:t>finished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amount</a:t>
                </a:r>
                <a:r>
                  <a:rPr lang="it-IT" dirty="0"/>
                  <a:t> of time</a:t>
                </a:r>
              </a:p>
              <a:p>
                <a:pPr marL="342900" indent="-342900">
                  <a:buFont typeface="Symbol" pitchFamily="2" charset="2"/>
                  <a:buChar char="Þ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impose back-to-back </a:t>
                </a:r>
                <a:r>
                  <a:rPr lang="it-IT" dirty="0" err="1"/>
                  <a:t>interference</a:t>
                </a:r>
                <a:r>
                  <a:rPr lang="it-IT" dirty="0"/>
                  <a:t> to </a:t>
                </a:r>
                <a:r>
                  <a:rPr lang="it-IT" dirty="0" err="1"/>
                  <a:t>lower-priority</a:t>
                </a:r>
                <a:r>
                  <a:rPr lang="it-IT" dirty="0"/>
                  <a:t> servers or tasks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A </a:t>
                </a:r>
                <a:r>
                  <a:rPr lang="it-IT" dirty="0" err="1"/>
                  <a:t>sufficient</a:t>
                </a:r>
                <a:r>
                  <a:rPr lang="it-IT" dirty="0"/>
                  <a:t> service </a:t>
                </a:r>
                <a:r>
                  <a:rPr lang="it-IT" dirty="0" err="1"/>
                  <a:t>condition</a:t>
                </a:r>
                <a:r>
                  <a:rPr lang="it-IT" dirty="0"/>
                  <a:t> test 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sufficient</a:t>
                </a:r>
                <a:r>
                  <a:rPr lang="it-IT" dirty="0"/>
                  <a:t> test to validate </a:t>
                </a:r>
                <a:r>
                  <a:rPr lang="it-IT" dirty="0" err="1"/>
                  <a:t>whether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fullfills</a:t>
                </a:r>
                <a:r>
                  <a:rPr lang="it-IT" dirty="0"/>
                  <a:t> </a:t>
                </a:r>
                <a:r>
                  <a:rPr lang="it-IT" dirty="0" err="1"/>
                  <a:t>its</a:t>
                </a:r>
                <a:r>
                  <a:rPr lang="it-IT" dirty="0"/>
                  <a:t> service </a:t>
                </a:r>
                <a:r>
                  <a:rPr lang="it-IT" dirty="0" err="1"/>
                  <a:t>conditions</a:t>
                </a:r>
                <a:r>
                  <a:rPr lang="it-IT" dirty="0"/>
                  <a:t> or </a:t>
                </a:r>
                <a:r>
                  <a:rPr lang="it-IT" dirty="0" err="1"/>
                  <a:t>not</a:t>
                </a: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6A40C3-3C06-C82E-CBD0-FD1CC62B52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1120" r="-779" b="-84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821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A6D7-DEBD-B0CB-9F23-996C70DD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63E51-B0B3-66B3-5E72-E9E574A90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Sufficient service condition for uniprocessor preemptive fixed-priority scheduling of systems composed of only fixed-priority deferrable servers: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equation                                                    ensures that the condition stated in the previous equation hold</a:t>
            </a:r>
          </a:p>
        </p:txBody>
      </p:sp>
      <p:pic>
        <p:nvPicPr>
          <p:cNvPr id="5" name="Picture 4" descr="A black text with a plus and a mathematical symbol&#10;&#10;AI-generated content may be incorrect.">
            <a:extLst>
              <a:ext uri="{FF2B5EF4-FFF2-40B4-BE49-F238E27FC236}">
                <a16:creationId xmlns:a16="http://schemas.microsoft.com/office/drawing/2014/main" id="{33A8C4DE-8C3F-5E55-F3BA-199F740FD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51481"/>
            <a:ext cx="7772400" cy="1111700"/>
          </a:xfrm>
          <a:prstGeom prst="rect">
            <a:avLst/>
          </a:prstGeom>
        </p:spPr>
      </p:pic>
      <p:pic>
        <p:nvPicPr>
          <p:cNvPr id="9" name="Picture 8" descr="A number of numbers and a number of letters&#10;&#10;AI-generated content may be incorrect.">
            <a:extLst>
              <a:ext uri="{FF2B5EF4-FFF2-40B4-BE49-F238E27FC236}">
                <a16:creationId xmlns:a16="http://schemas.microsoft.com/office/drawing/2014/main" id="{3C94AA6A-A0DF-A794-1B8D-28D26E5C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867" y="4062917"/>
            <a:ext cx="3466529" cy="6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51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B0BDC-21E8-6133-B518-17EB55B4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0DAB16-76CA-0125-766F-5BEAB89F67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Sufficient service condition test for multiprocessor systems, under partitioned scheduling, under global preemptive fixed-priority scheduling of systems composed of only fixed-priority deferrable servers on m homogeneous physical processors: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Let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be the worst-case interference of the higher priority servers and or tasks for an interval length t</a:t>
                </a:r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en-IT" dirty="0"/>
                  <a:t>We will assume the sufficient service condition 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as:</a:t>
                </a:r>
                <a:endParaRPr lang="en-IT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0DAB16-76CA-0125-766F-5BEAB89F6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1120" r="-93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text with a plus and a plus&#10;&#10;AI-generated content may be incorrect.">
            <a:extLst>
              <a:ext uri="{FF2B5EF4-FFF2-40B4-BE49-F238E27FC236}">
                <a16:creationId xmlns:a16="http://schemas.microsoft.com/office/drawing/2014/main" id="{EC0BAA44-47DA-3B18-56D7-EDE2E377E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35" y="3106548"/>
            <a:ext cx="7772400" cy="1095113"/>
          </a:xfrm>
          <a:prstGeom prst="rect">
            <a:avLst/>
          </a:prstGeom>
        </p:spPr>
      </p:pic>
      <p:pic>
        <p:nvPicPr>
          <p:cNvPr id="7" name="Picture 6" descr="A black and white text&#10;&#10;AI-generated content may be incorrect.">
            <a:extLst>
              <a:ext uri="{FF2B5EF4-FFF2-40B4-BE49-F238E27FC236}">
                <a16:creationId xmlns:a16="http://schemas.microsoft.com/office/drawing/2014/main" id="{55D55EDC-A64F-1B80-F746-7E333C572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34" y="5372898"/>
            <a:ext cx="3884665" cy="7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84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A1D5-008E-7AE4-0F8E-170032B6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C9994-51BF-159E-BB6A-D85C23EB8A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We further need two additional properties based on finer granularity of the service provided by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1" dirty="0" err="1"/>
                  <a:t>Worst</a:t>
                </a:r>
                <a:r>
                  <a:rPr lang="it-IT" b="1" dirty="0"/>
                  <a:t>-case </a:t>
                </a:r>
                <a:r>
                  <a:rPr lang="it-IT" b="1" dirty="0" err="1"/>
                  <a:t>response</a:t>
                </a:r>
                <a:r>
                  <a:rPr lang="it-IT" b="1" dirty="0"/>
                  <a:t> time </a:t>
                </a:r>
                <a:r>
                  <a:rPr lang="it-IT" dirty="0"/>
                  <a:t>for </a:t>
                </a:r>
                <a:r>
                  <a:rPr lang="it-IT" dirty="0" err="1"/>
                  <a:t>requesting</a:t>
                </a:r>
                <a:r>
                  <a:rPr lang="it-IT" dirty="0"/>
                  <a:t> x </a:t>
                </a:r>
                <a:r>
                  <a:rPr lang="it-IT" dirty="0" err="1"/>
                  <a:t>amount</a:t>
                </a:r>
                <a:r>
                  <a:rPr lang="it-IT" dirty="0"/>
                  <a:t> of </a:t>
                </a:r>
                <a:r>
                  <a:rPr lang="it-IT" dirty="0" err="1"/>
                  <a:t>computation</a:t>
                </a:r>
                <a:r>
                  <a:rPr lang="it-IT" dirty="0"/>
                  <a:t> demand 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it-IT" b="0" dirty="0"/>
              </a:p>
              <a:p>
                <a:pPr marL="1200150" lvl="1" indent="-457200">
                  <a:buFont typeface="+mj-lt"/>
                  <a:buAutoNum type="arabicPeriod"/>
                </a:pPr>
                <a:endParaRPr lang="it-IT" dirty="0"/>
              </a:p>
              <a:p>
                <a:pPr marL="1200150" lvl="1" indent="-457200">
                  <a:buFont typeface="+mj-lt"/>
                  <a:buAutoNum type="arabicPeriod"/>
                </a:pPr>
                <a:endParaRPr lang="it-IT" b="0" dirty="0"/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1" dirty="0" err="1"/>
                  <a:t>Worst</a:t>
                </a:r>
                <a:r>
                  <a:rPr lang="it-IT" b="1" dirty="0"/>
                  <a:t>-case </a:t>
                </a:r>
                <a:r>
                  <a:rPr lang="it-IT" b="1" dirty="0" err="1"/>
                  <a:t>resumed</a:t>
                </a:r>
                <a:r>
                  <a:rPr lang="it-IT" b="1" dirty="0"/>
                  <a:t> time </a:t>
                </a:r>
                <a:r>
                  <a:rPr lang="it-IT" dirty="0"/>
                  <a:t>for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0≤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- </a:t>
                </a:r>
                <a:r>
                  <a:rPr lang="it-IT" b="0" dirty="0" err="1"/>
                  <a:t>longest</a:t>
                </a:r>
                <a:r>
                  <a:rPr lang="it-IT" b="0" dirty="0"/>
                  <a:t> time </a:t>
                </a:r>
                <a:r>
                  <a:rPr lang="it-IT" b="0" dirty="0" err="1"/>
                  <a:t>that</a:t>
                </a:r>
                <a:r>
                  <a:rPr lang="it-IT" b="0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finished</a:t>
                </a:r>
                <a:r>
                  <a:rPr lang="it-IT" b="0" dirty="0"/>
                  <a:t> x </a:t>
                </a:r>
                <a:r>
                  <a:rPr lang="it-IT" b="0" dirty="0" err="1"/>
                  <a:t>amount</a:t>
                </a:r>
                <a:r>
                  <a:rPr lang="it-IT" b="0" dirty="0"/>
                  <a:t> of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and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scheduled</a:t>
                </a:r>
                <a:r>
                  <a:rPr lang="it-IT" b="0" dirty="0"/>
                  <a:t> to serve </a:t>
                </a:r>
                <a:r>
                  <a:rPr lang="it-IT" b="0" dirty="0" err="1"/>
                  <a:t>further</a:t>
                </a:r>
                <a:r>
                  <a:rPr lang="it-IT" b="0" dirty="0"/>
                  <a:t> demands </a:t>
                </a:r>
                <a:r>
                  <a:rPr lang="it-IT" b="0" dirty="0" err="1"/>
                  <a:t>if</a:t>
                </a:r>
                <a:r>
                  <a:rPr lang="it-IT" b="0" dirty="0"/>
                  <a:t> </a:t>
                </a:r>
                <a:r>
                  <a:rPr lang="it-IT" b="0" dirty="0" err="1"/>
                  <a:t>they</a:t>
                </a:r>
                <a:r>
                  <a:rPr lang="it-IT" b="0" dirty="0"/>
                  <a:t> </a:t>
                </a:r>
                <a:r>
                  <a:rPr lang="it-IT" b="0" dirty="0" err="1"/>
                  <a:t>exist</a:t>
                </a:r>
                <a:r>
                  <a:rPr lang="it-IT" b="0" dirty="0"/>
                  <a:t>:</a:t>
                </a:r>
              </a:p>
              <a:p>
                <a:pPr lvl="1" indent="0">
                  <a:buNone/>
                </a:pPr>
                <a:endParaRPr lang="it-IT" b="0" dirty="0"/>
              </a:p>
              <a:p>
                <a:pPr lvl="1" indent="0">
                  <a:buNone/>
                </a:pP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C9994-51BF-159E-BB6A-D85C23EB8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764AE66-24E2-2782-BFE1-BA111698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34" y="3128434"/>
            <a:ext cx="4826000" cy="85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8022E8-5F73-AD75-D5FE-172B68572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350934"/>
            <a:ext cx="7772400" cy="118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89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CC3C9-318A-5C54-F282-93FB60BD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EC9926-9FC1-6382-34FF-A971D83691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At the job release of J there may be unfinished backlog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Whenever there is available budget B(t) &gt; 0 of the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the budget can be </a:t>
                </a:r>
                <a:r>
                  <a:rPr lang="it-IT" b="0" dirty="0" err="1"/>
                  <a:t>used</a:t>
                </a:r>
                <a:r>
                  <a:rPr lang="it-IT" b="0" dirty="0"/>
                  <a:t> to serve first the backlog L(t) and </a:t>
                </a:r>
                <a:r>
                  <a:rPr lang="it-IT" b="0" dirty="0" err="1"/>
                  <a:t>if</a:t>
                </a:r>
                <a:r>
                  <a:rPr lang="it-IT" b="0" dirty="0"/>
                  <a:t> the backlog </a:t>
                </a:r>
                <a:r>
                  <a:rPr lang="it-IT" b="0" dirty="0" err="1"/>
                  <a:t>reached</a:t>
                </a:r>
                <a:r>
                  <a:rPr lang="it-IT" b="0" dirty="0"/>
                  <a:t> L(t)=0 </a:t>
                </a:r>
                <a:r>
                  <a:rPr lang="it-IT" b="0" dirty="0" err="1"/>
                  <a:t>then</a:t>
                </a:r>
                <a:r>
                  <a:rPr lang="it-IT" b="0" dirty="0"/>
                  <a:t> the budget can be </a:t>
                </a:r>
                <a:r>
                  <a:rPr lang="it-IT" b="0" dirty="0" err="1"/>
                  <a:t>used</a:t>
                </a:r>
                <a:r>
                  <a:rPr lang="it-IT" b="0" dirty="0"/>
                  <a:t> to serve the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C(t) of </a:t>
                </a:r>
                <a:r>
                  <a:rPr lang="it-IT" b="0" dirty="0" err="1"/>
                  <a:t>J</a:t>
                </a:r>
                <a:r>
                  <a:rPr lang="it-IT" b="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b="0" dirty="0"/>
                  <a:t>The first time the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</a:t>
                </a:r>
                <a:r>
                  <a:rPr lang="it-IT" b="0" dirty="0" err="1"/>
                  <a:t>reaches</a:t>
                </a:r>
                <a:r>
                  <a:rPr lang="it-IT" b="0" dirty="0"/>
                  <a:t> 0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called</a:t>
                </a:r>
                <a:r>
                  <a:rPr lang="it-IT" b="0" dirty="0"/>
                  <a:t> the finish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b="0" dirty="0"/>
                  <a:t> of </a:t>
                </a:r>
                <a:r>
                  <a:rPr lang="it-IT" b="0" dirty="0" err="1"/>
                  <a:t>J</a:t>
                </a:r>
                <a:r>
                  <a:rPr lang="it-IT" b="0" dirty="0"/>
                  <a:t> i.e.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b="0" dirty="0" err="1"/>
                  <a:t>If</a:t>
                </a:r>
                <a:r>
                  <a:rPr lang="it-IT" b="0" dirty="0"/>
                  <a:t> </a:t>
                </a:r>
                <a:r>
                  <a:rPr lang="it-IT" b="0" dirty="0" err="1"/>
                  <a:t>at</a:t>
                </a:r>
                <a:r>
                  <a:rPr lang="it-IT" b="0" dirty="0"/>
                  <a:t> the 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b="0" dirty="0"/>
                  <a:t> of the job </a:t>
                </a:r>
                <a:r>
                  <a:rPr lang="it-IT" b="0" dirty="0" err="1"/>
                  <a:t>there</a:t>
                </a:r>
                <a:r>
                  <a:rPr lang="it-IT" b="0" dirty="0"/>
                  <a:t>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enough</a:t>
                </a:r>
                <a:r>
                  <a:rPr lang="it-IT" b="0" dirty="0"/>
                  <a:t> budget to complete </a:t>
                </a:r>
                <a:r>
                  <a:rPr lang="it-IT" b="0" dirty="0" err="1"/>
                  <a:t>both</a:t>
                </a:r>
                <a:r>
                  <a:rPr lang="it-IT" b="0" dirty="0"/>
                  <a:t> backlog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/>
                  <a:t> and the </a:t>
                </a:r>
                <a:r>
                  <a:rPr lang="it-IT" dirty="0" err="1"/>
                  <a:t>computation</a:t>
                </a:r>
                <a:r>
                  <a:rPr lang="it-IT" dirty="0"/>
                  <a:t> demand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then</a:t>
                </a:r>
                <a:r>
                  <a:rPr lang="it-IT" b="0" dirty="0"/>
                  <a:t> the job </a:t>
                </a:r>
                <a:r>
                  <a:rPr lang="it-IT" b="0" dirty="0" err="1"/>
                  <a:t>J</a:t>
                </a:r>
                <a:r>
                  <a:rPr lang="it-IT" b="0" dirty="0"/>
                  <a:t> finishes </a:t>
                </a:r>
                <a:r>
                  <a:rPr lang="it-IT" b="0" dirty="0" err="1"/>
                  <a:t>as</a:t>
                </a:r>
                <a:r>
                  <a:rPr lang="it-IT" b="0" dirty="0"/>
                  <a:t> </a:t>
                </a:r>
                <a:r>
                  <a:rPr lang="it-IT" dirty="0" err="1"/>
                  <a:t>soon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additional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0" dirty="0"/>
                  <a:t> budget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consumed</a:t>
                </a: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EC9926-9FC1-6382-34FF-A971D83691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3" t="-1401" r="-12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416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3D66F-3F91-7B89-B4EE-94C590E8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5D1C3D-D989-93B0-C96E-14296D46C8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Lemma 1</a:t>
                </a:r>
                <a:r>
                  <a:rPr lang="en-IT" dirty="0"/>
                  <a:t>: if a job J of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at</a:t>
                </a:r>
                <a:r>
                  <a:rPr lang="it-IT" b="0" dirty="0"/>
                  <a:t>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/>
                  <a:t> and the </a:t>
                </a:r>
                <a:r>
                  <a:rPr lang="it-IT" dirty="0" err="1"/>
                  <a:t>remaining</a:t>
                </a:r>
                <a:r>
                  <a:rPr lang="it-IT" dirty="0"/>
                  <a:t> budget of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higher</a:t>
                </a:r>
                <a:r>
                  <a:rPr lang="it-IT" dirty="0"/>
                  <a:t> </a:t>
                </a:r>
                <a:r>
                  <a:rPr lang="it-IT" dirty="0" err="1"/>
                  <a:t>than</a:t>
                </a:r>
                <a:r>
                  <a:rPr lang="it-IT" dirty="0"/>
                  <a:t> the </a:t>
                </a:r>
                <a:r>
                  <a:rPr lang="it-IT" dirty="0" err="1"/>
                  <a:t>execution</a:t>
                </a:r>
                <a:r>
                  <a:rPr lang="it-IT" dirty="0"/>
                  <a:t> demand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/>
                  <a:t> of </a:t>
                </a:r>
                <a:r>
                  <a:rPr lang="it-IT" dirty="0" err="1"/>
                  <a:t>J</a:t>
                </a:r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/>
                  <a:t> plus backlog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/>
                  <a:t> from </a:t>
                </a:r>
                <a:r>
                  <a:rPr lang="it-IT" dirty="0" err="1"/>
                  <a:t>previous</a:t>
                </a:r>
                <a:r>
                  <a:rPr lang="it-IT" dirty="0"/>
                  <a:t> jobs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:r>
                  <a:rPr lang="it-IT" dirty="0" err="1"/>
                  <a:t>J</a:t>
                </a:r>
                <a:r>
                  <a:rPr lang="it-IT" dirty="0"/>
                  <a:t> finishes </a:t>
                </a:r>
                <a:r>
                  <a:rPr lang="it-IT" dirty="0" err="1"/>
                  <a:t>within</a:t>
                </a:r>
                <a:r>
                  <a:rPr lang="it-IT" dirty="0"/>
                  <a:t>                            time </a:t>
                </a:r>
                <a:r>
                  <a:rPr lang="it-IT" dirty="0" err="1"/>
                  <a:t>units</a:t>
                </a:r>
                <a:r>
                  <a:rPr lang="it-IT" dirty="0"/>
                  <a:t>.</a:t>
                </a: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b="1" dirty="0"/>
                  <a:t>Definition 2 – </a:t>
                </a:r>
                <a:r>
                  <a:rPr lang="it-IT" b="1" dirty="0" err="1"/>
                  <a:t>Exhausted</a:t>
                </a:r>
                <a:r>
                  <a:rPr lang="it-IT" b="1" dirty="0"/>
                  <a:t> budget: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say</a:t>
                </a:r>
                <a:r>
                  <a:rPr lang="it-IT" dirty="0"/>
                  <a:t> the budget B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exhausted</a:t>
                </a:r>
                <a:r>
                  <a:rPr lang="it-IT" dirty="0"/>
                  <a:t> by job </a:t>
                </a:r>
                <a:r>
                  <a:rPr lang="it-IT" dirty="0" err="1"/>
                  <a:t>J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exist</a:t>
                </a:r>
                <a:r>
                  <a:rPr lang="it-IT" dirty="0"/>
                  <a:t> a point in time t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the following </a:t>
                </a:r>
                <a:r>
                  <a:rPr lang="it-IT" dirty="0" err="1"/>
                  <a:t>conditions</a:t>
                </a:r>
                <a:r>
                  <a:rPr lang="it-IT" dirty="0"/>
                  <a:t> are </a:t>
                </a:r>
                <a:r>
                  <a:rPr lang="it-IT" dirty="0" err="1"/>
                  <a:t>met</a:t>
                </a:r>
                <a:r>
                  <a:rPr lang="it-IT" dirty="0"/>
                  <a:t>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0" dirty="0" err="1"/>
                  <a:t>There</a:t>
                </a:r>
                <a:r>
                  <a:rPr lang="it-IT" b="0" dirty="0"/>
                  <a:t> </a:t>
                </a:r>
                <a:r>
                  <a:rPr lang="it-IT" b="0" dirty="0" err="1"/>
                  <a:t>is</a:t>
                </a:r>
                <a:r>
                  <a:rPr lang="it-IT" b="0" dirty="0"/>
                  <a:t> a </a:t>
                </a:r>
                <a:r>
                  <a:rPr lang="it-IT" b="0" dirty="0" err="1"/>
                  <a:t>remaining</a:t>
                </a:r>
                <a:r>
                  <a:rPr lang="it-IT" b="0" dirty="0"/>
                  <a:t>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C(t)&gt;0 </a:t>
                </a:r>
                <a:r>
                  <a:rPr lang="it-IT" b="0" dirty="0" err="1"/>
                  <a:t>that</a:t>
                </a:r>
                <a:r>
                  <a:rPr lang="it-IT" b="0" dirty="0"/>
                  <a:t> </a:t>
                </a:r>
                <a:r>
                  <a:rPr lang="it-IT" b="0" dirty="0" err="1"/>
                  <a:t>wants</a:t>
                </a:r>
                <a:r>
                  <a:rPr lang="it-IT" b="0" dirty="0"/>
                  <a:t> to </a:t>
                </a:r>
                <a:r>
                  <a:rPr lang="it-IT" b="0" dirty="0" err="1"/>
                  <a:t>consume</a:t>
                </a:r>
                <a:r>
                  <a:rPr lang="it-IT" b="0" dirty="0"/>
                  <a:t> the budget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dirty="0"/>
                  <a:t>The budget B(t)=0 </a:t>
                </a:r>
                <a:r>
                  <a:rPr lang="it-IT" dirty="0" err="1"/>
                  <a:t>has</a:t>
                </a:r>
                <a:r>
                  <a:rPr lang="it-IT" dirty="0"/>
                  <a:t> </a:t>
                </a:r>
                <a:r>
                  <a:rPr lang="it-IT" dirty="0" err="1"/>
                  <a:t>reached</a:t>
                </a:r>
                <a:r>
                  <a:rPr lang="it-IT" dirty="0"/>
                  <a:t> 0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0" dirty="0" err="1"/>
                  <a:t>Instead</a:t>
                </a:r>
                <a:r>
                  <a:rPr lang="it-IT" b="0" dirty="0"/>
                  <a:t> the processor </a:t>
                </a:r>
                <a:r>
                  <a:rPr lang="it-IT" b="0" dirty="0" err="1"/>
                  <a:t>idles</a:t>
                </a:r>
                <a:r>
                  <a:rPr lang="it-IT" b="0" dirty="0"/>
                  <a:t> or a </a:t>
                </a:r>
                <a:r>
                  <a:rPr lang="it-IT" b="0" dirty="0" err="1"/>
                  <a:t>lower</a:t>
                </a:r>
                <a:r>
                  <a:rPr lang="it-IT" b="0" dirty="0"/>
                  <a:t> </a:t>
                </a:r>
                <a:r>
                  <a:rPr lang="it-IT" b="0" dirty="0" err="1"/>
                  <a:t>priority</a:t>
                </a:r>
                <a:r>
                  <a:rPr lang="it-IT" b="0" dirty="0"/>
                  <a:t> server or task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served</a:t>
                </a: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5D1C3D-D989-93B0-C96E-14296D46C8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681" r="-1713" b="-168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4DCC28B-D48D-F4BE-EE9B-EEEF34A2B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465" y="2762295"/>
            <a:ext cx="2013601" cy="43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8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4C3E-8955-2F92-CD0C-B6AFA8C4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291571"/>
            <a:ext cx="8335297" cy="576064"/>
          </a:xfrm>
        </p:spPr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4CD0B-649A-5460-E1D9-C227B40F32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Lemma 3: </a:t>
                </a:r>
                <a:r>
                  <a:rPr lang="en-IT" dirty="0"/>
                  <a:t>if after a budget replenishment at time br the remaining backlog L(br) and the remaining computation demand C(br) can be fully served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𝑏𝑟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𝑏𝑟</m:t>
                        </m:r>
                      </m:e>
                    </m:d>
                  </m:oMath>
                </a14:m>
                <a:r>
                  <a:rPr lang="en-IT" dirty="0"/>
                  <a:t> then the job has a response time of at most </a:t>
                </a:r>
              </a:p>
              <a:p>
                <a:pPr marL="4229100" lvl="8" indent="-34290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t</a:t>
                </a:r>
                <a:r>
                  <a:rPr lang="en-IT" sz="2200" dirty="0"/>
                  <a:t>ime units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4CD0B-649A-5460-E1D9-C227B40F3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10C46BF-C84E-62D0-6179-536B15A8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01" y="2950634"/>
            <a:ext cx="3799714" cy="5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11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5D8C3-8B27-63E0-BF04-525A0F01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62E431-9638-DFDF-03A3-947597CAA0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Assumptions: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We assume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endParaRPr lang="en-IT" dirty="0"/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The utilization of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assumed</a:t>
                </a:r>
                <a:r>
                  <a:rPr lang="it-IT" dirty="0"/>
                  <a:t> to be no more </a:t>
                </a:r>
                <a:r>
                  <a:rPr lang="it-IT" dirty="0" err="1"/>
                  <a:t>than</a:t>
                </a:r>
                <a:r>
                  <a:rPr lang="it-IT" dirty="0"/>
                  <a:t> the </a:t>
                </a:r>
                <a:r>
                  <a:rPr lang="it-IT" dirty="0" err="1"/>
                  <a:t>utilization</a:t>
                </a:r>
                <a:r>
                  <a:rPr lang="it-IT" dirty="0"/>
                  <a:t> of the </a:t>
                </a:r>
                <a:r>
                  <a:rPr lang="it-IT" dirty="0" err="1"/>
                  <a:t>deferrable</a:t>
                </a:r>
                <a:r>
                  <a:rPr lang="it-IT" dirty="0"/>
                  <a:t>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 i.e. </a:t>
                </a:r>
              </a:p>
              <a:p>
                <a:pPr lvl="1" indent="0">
                  <a:buNone/>
                </a:pPr>
                <a:r>
                  <a:rPr lang="en-IT" dirty="0"/>
                  <a:t> 					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IT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T" dirty="0"/>
                  <a:t>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T" dirty="0"/>
                  <a:t> </a:t>
                </a:r>
                <a:r>
                  <a:rPr lang="en-GB" dirty="0"/>
                  <a:t>is the accumulated workload in time interval [0,t) for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b="0" dirty="0"/>
              </a:p>
              <a:p>
                <a:endParaRPr lang="en-IT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62E431-9638-DFDF-03A3-947597CAA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6D20366-28E7-3131-FC1A-220ED704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117" y="1972992"/>
            <a:ext cx="2072217" cy="495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81388-3583-106E-5F35-0CBC5F840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567" y="3526631"/>
            <a:ext cx="14986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606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4A750-C30D-A530-1AC9-DACCD7100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F5D891-7918-0B9B-3D14-59196AF13D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Let S be some S&gt;0 such that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Under the assumption that				, setting S to			 ensures that: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en-IT" dirty="0"/>
                  <a:t>i.e. the equation holds</a:t>
                </a:r>
              </a:p>
              <a:p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As for deferrable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, if it has a full budget at time t, its service provision from time interval t to					is at least h</a:t>
                </a:r>
              </a:p>
              <a:p>
                <a:r>
                  <a:rPr lang="en-IT" dirty="0"/>
                  <a:t>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F5D891-7918-0B9B-3D14-59196AF13D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1681" r="-15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4571531-BAB6-6166-4B92-030EF732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926" y="1430866"/>
            <a:ext cx="4512733" cy="840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CBBEF-EC47-EC19-08E8-835DE4200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606" y="2271183"/>
            <a:ext cx="1306601" cy="5868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D2F3A9-EC35-8279-A3FA-2F01A0F87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585" y="2325956"/>
            <a:ext cx="1218217" cy="588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1C2D3B-8BDD-C4B1-4D2F-4C5F23E8C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21" y="3132049"/>
            <a:ext cx="8352369" cy="6898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2F0ECE-B527-8CDA-1E1D-4378DB0B9B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300" y="4762374"/>
            <a:ext cx="1549315" cy="4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16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BE329-680F-03A4-143D-53D267E9B0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27A33-D58C-851A-3CD6-0B2FFCB407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Overview of the main scenarios and related problems</a:t>
            </a:r>
          </a:p>
        </p:txBody>
      </p:sp>
    </p:spTree>
    <p:extLst>
      <p:ext uri="{BB962C8B-B14F-4D97-AF65-F5344CB8AC3E}">
        <p14:creationId xmlns:p14="http://schemas.microsoft.com/office/powerpoint/2010/main" val="14304770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6CF8-D48A-6530-EED8-10786157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092DC-97E5-EA27-13B3-03FEE0A109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Let h be the minimum value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IT" dirty="0"/>
                  <a:t> such that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Let H denote			   for brevity: Cuijpers and Bril showed that the  worst-case response time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upper </a:t>
                </a:r>
                <a:r>
                  <a:rPr lang="it-IT" dirty="0" err="1"/>
                  <a:t>bounded</a:t>
                </a:r>
                <a:r>
                  <a:rPr lang="it-IT" dirty="0"/>
                  <a:t> by S+2H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With the </a:t>
                </a:r>
                <a:r>
                  <a:rPr lang="it-IT" dirty="0" err="1"/>
                  <a:t>above</a:t>
                </a:r>
                <a:r>
                  <a:rPr lang="it-IT" dirty="0"/>
                  <a:t> </a:t>
                </a:r>
                <a:r>
                  <a:rPr lang="it-IT" dirty="0" err="1"/>
                  <a:t>definition</a:t>
                </a:r>
                <a:r>
                  <a:rPr lang="it-IT" dirty="0"/>
                  <a:t> of H and </a:t>
                </a:r>
                <a:r>
                  <a:rPr lang="it-IT" dirty="0" err="1"/>
                  <a:t>S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can restate the </a:t>
                </a:r>
                <a:r>
                  <a:rPr lang="it-IT" dirty="0" err="1"/>
                  <a:t>worst</a:t>
                </a:r>
                <a:r>
                  <a:rPr lang="it-IT" dirty="0"/>
                  <a:t>-case </a:t>
                </a:r>
                <a:r>
                  <a:rPr lang="it-IT" dirty="0" err="1"/>
                  <a:t>response</a:t>
                </a:r>
                <a:r>
                  <a:rPr lang="it-IT" dirty="0"/>
                  <a:t> time </a:t>
                </a:r>
                <a:r>
                  <a:rPr lang="it-IT" dirty="0" err="1"/>
                  <a:t>analysis</a:t>
                </a:r>
                <a:r>
                  <a:rPr lang="it-IT" dirty="0"/>
                  <a:t> from </a:t>
                </a:r>
                <a:r>
                  <a:rPr lang="it-IT" dirty="0" err="1"/>
                  <a:t>Cuijpers</a:t>
                </a:r>
                <a:r>
                  <a:rPr lang="it-IT" dirty="0"/>
                  <a:t> and </a:t>
                </a:r>
                <a:r>
                  <a:rPr lang="it-IT" dirty="0" err="1"/>
                  <a:t>Bril</a:t>
                </a:r>
                <a:r>
                  <a:rPr lang="it-IT" dirty="0"/>
                  <a:t> for </a:t>
                </a:r>
                <a:r>
                  <a:rPr lang="it-IT" dirty="0" err="1"/>
                  <a:t>sporadic</a:t>
                </a:r>
                <a:r>
                  <a:rPr lang="it-IT" dirty="0"/>
                  <a:t> tasks</a:t>
                </a:r>
                <a:r>
                  <a:rPr lang="en-IT" dirty="0"/>
                  <a:t>  </a:t>
                </a:r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092DC-97E5-EA27-13B3-03FEE0A109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 r="-12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AC71B3-77F3-87B4-078D-AF03B734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33" y="2052935"/>
            <a:ext cx="5312833" cy="927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A872A-A48B-EE2C-75A6-C0EEA13D3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75" y="3157008"/>
            <a:ext cx="1307874" cy="54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12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AB47-DE96-8309-F84D-1667DA1B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F5A1BC-1237-4CCD-647A-91EBDED6EB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Theorem 4: </a:t>
                </a:r>
                <a:r>
                  <a:rPr lang="en-IT" dirty="0"/>
                  <a:t>suppose that the deferrable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 fullfills its service conditions and that 			then: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S can be set to					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endParaRPr lang="en-IT" dirty="0"/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H is upper bounded by  					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endParaRPr lang="en-IT" dirty="0"/>
              </a:p>
              <a:p>
                <a:pPr marL="1085850" lvl="1" indent="-342900">
                  <a:buFont typeface="Symbol" pitchFamily="2" charset="2"/>
                  <a:buChar char="Þ"/>
                </a:pPr>
                <a:r>
                  <a:rPr lang="en-IT" dirty="0"/>
                  <a:t>The worst case response time of a sporadic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b="0" dirty="0"/>
                  <a:t> served by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is</a:t>
                </a:r>
                <a:r>
                  <a:rPr lang="it-IT" b="0" dirty="0"/>
                  <a:t> upper-</a:t>
                </a:r>
                <a:r>
                  <a:rPr lang="it-IT" b="0" dirty="0" err="1"/>
                  <a:t>bounded</a:t>
                </a:r>
                <a:r>
                  <a:rPr lang="it-IT" b="0" dirty="0"/>
                  <a:t> by:</a:t>
                </a:r>
              </a:p>
              <a:p>
                <a:pPr lvl="1" indent="0">
                  <a:buNone/>
                </a:pP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F5A1BC-1237-4CCD-647A-91EBDED6E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 r="-155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few symbols of mathematical equations&#10;&#10;AI-generated content may be incorrect.">
            <a:extLst>
              <a:ext uri="{FF2B5EF4-FFF2-40B4-BE49-F238E27FC236}">
                <a16:creationId xmlns:a16="http://schemas.microsoft.com/office/drawing/2014/main" id="{3E5A2CE0-47D5-1D90-D149-BB859BCF1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732" y="1958311"/>
            <a:ext cx="1214967" cy="545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755E76-A887-B78C-E938-3E9B98741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196" y="2730893"/>
            <a:ext cx="1805607" cy="461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E45BDF-94DE-6A7D-5DD2-9A8568352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066" y="3556424"/>
            <a:ext cx="2154025" cy="482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8E93B7-ACF6-21AC-402B-8A9D348D8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" y="5219603"/>
            <a:ext cx="7061200" cy="8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151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41FA-F2CD-C2E7-A817-237A7476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B8E1A-FCE0-6421-CDEF-B480E6D29C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Definition 5 – Consecutive DS service interval: </a:t>
                </a:r>
                <a:r>
                  <a:rPr lang="en-IT" dirty="0"/>
                  <a:t>an interval G=[a,b) is called a consecutive service interval if is a minimal interval such that the following properties are met: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GB" dirty="0"/>
                  <a:t>a and b are time instances where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b="0" dirty="0"/>
                  <a:t> replenishes its budget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All jobs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are </a:t>
                </a:r>
                <a:r>
                  <a:rPr lang="it-IT" dirty="0" err="1"/>
                  <a:t>released</a:t>
                </a:r>
                <a:r>
                  <a:rPr lang="it-IT" dirty="0"/>
                  <a:t> </a:t>
                </a:r>
                <a:r>
                  <a:rPr lang="it-IT" dirty="0" err="1"/>
                  <a:t>during</a:t>
                </a:r>
                <a:r>
                  <a:rPr lang="it-IT" dirty="0"/>
                  <a:t> G finish </a:t>
                </a:r>
                <a:r>
                  <a:rPr lang="it-IT" dirty="0" err="1"/>
                  <a:t>their</a:t>
                </a:r>
                <a:r>
                  <a:rPr lang="it-IT" dirty="0"/>
                  <a:t> </a:t>
                </a:r>
                <a:r>
                  <a:rPr lang="it-IT" dirty="0" err="1"/>
                  <a:t>execution</a:t>
                </a:r>
                <a:r>
                  <a:rPr lang="it-IT" dirty="0"/>
                  <a:t> </a:t>
                </a:r>
                <a:r>
                  <a:rPr lang="it-IT" dirty="0" err="1"/>
                  <a:t>during</a:t>
                </a:r>
                <a:r>
                  <a:rPr lang="it-IT" dirty="0"/>
                  <a:t> G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0" dirty="0" err="1"/>
                  <a:t>Only</a:t>
                </a:r>
                <a:r>
                  <a:rPr lang="it-IT" b="0" dirty="0"/>
                  <a:t> jobs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are </a:t>
                </a:r>
                <a:r>
                  <a:rPr lang="it-IT" dirty="0" err="1"/>
                  <a:t>released</a:t>
                </a:r>
                <a:r>
                  <a:rPr lang="it-IT" dirty="0"/>
                  <a:t> </a:t>
                </a:r>
                <a:r>
                  <a:rPr lang="it-IT" dirty="0" err="1"/>
                  <a:t>during</a:t>
                </a:r>
                <a:r>
                  <a:rPr lang="it-IT" dirty="0"/>
                  <a:t> G can be </a:t>
                </a:r>
                <a:r>
                  <a:rPr lang="it-IT" dirty="0" err="1"/>
                  <a:t>executed</a:t>
                </a: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B8E1A-FCE0-6421-CDEF-B480E6D29C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 r="-93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9078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ED0E-6D9C-FFC4-94F4-E99E995C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A3248-8E3C-A308-F9F3-3A838737D9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Consecutive DS service interval can be constructed in the following way: let a be a time instant such that</a:t>
                </a:r>
              </a:p>
              <a:p>
                <a:pPr marL="120015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replenishes</a:t>
                </a:r>
                <a:r>
                  <a:rPr lang="it-IT" b="0" dirty="0"/>
                  <a:t> </a:t>
                </a:r>
                <a:r>
                  <a:rPr lang="it-IT" b="0" dirty="0" err="1"/>
                  <a:t>its</a:t>
                </a:r>
                <a:r>
                  <a:rPr lang="it-IT" b="0" dirty="0"/>
                  <a:t> budget </a:t>
                </a:r>
                <a:r>
                  <a:rPr lang="it-IT" b="0" dirty="0" err="1"/>
                  <a:t>at</a:t>
                </a:r>
                <a:r>
                  <a:rPr lang="it-IT" b="0" dirty="0"/>
                  <a:t> a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dirty="0" err="1"/>
                  <a:t>There’s</a:t>
                </a:r>
                <a:r>
                  <a:rPr lang="it-IT" dirty="0"/>
                  <a:t> no </a:t>
                </a:r>
                <a:r>
                  <a:rPr lang="it-IT" dirty="0" err="1"/>
                  <a:t>unfinished</a:t>
                </a:r>
                <a:r>
                  <a:rPr lang="it-IT" dirty="0"/>
                  <a:t> job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time a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0" dirty="0"/>
                  <a:t>A job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released</a:t>
                </a:r>
                <a:r>
                  <a:rPr lang="it-IT" dirty="0"/>
                  <a:t> </a:t>
                </a:r>
                <a:r>
                  <a:rPr lang="it-IT" dirty="0" err="1"/>
                  <a:t>during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it-IT" dirty="0"/>
              </a:p>
              <a:p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set b to be the time of the </a:t>
                </a:r>
                <a:r>
                  <a:rPr lang="it-IT" dirty="0" err="1"/>
                  <a:t>next</a:t>
                </a:r>
                <a:r>
                  <a:rPr lang="it-IT" dirty="0"/>
                  <a:t> </a:t>
                </a:r>
                <a:r>
                  <a:rPr lang="it-IT" dirty="0" err="1"/>
                  <a:t>replenishment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b="0" dirty="0"/>
              </a:p>
              <a:p>
                <a:r>
                  <a:rPr lang="it-IT" dirty="0"/>
                  <a:t>,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again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unfinished</a:t>
                </a:r>
                <a:r>
                  <a:rPr lang="it-IT" dirty="0"/>
                  <a:t> job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at</a:t>
                </a:r>
                <a:r>
                  <a:rPr lang="it-IT" b="0" dirty="0"/>
                  <a:t> time b.</a:t>
                </a:r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it-IT" b="1" dirty="0"/>
                  <a:t>The </a:t>
                </a:r>
                <a:r>
                  <a:rPr lang="it-IT" b="1" dirty="0" err="1"/>
                  <a:t>interval</a:t>
                </a:r>
                <a:r>
                  <a:rPr lang="it-IT" b="1" dirty="0"/>
                  <a:t> [</a:t>
                </a:r>
                <a:r>
                  <a:rPr lang="it-IT" b="1" dirty="0" err="1"/>
                  <a:t>a,b</a:t>
                </a:r>
                <a:r>
                  <a:rPr lang="it-IT" b="1" dirty="0"/>
                  <a:t>) </a:t>
                </a:r>
                <a:r>
                  <a:rPr lang="it-IT" b="1" dirty="0" err="1"/>
                  <a:t>is</a:t>
                </a:r>
                <a:r>
                  <a:rPr lang="it-IT" b="1" dirty="0"/>
                  <a:t> a consecutive DS service </a:t>
                </a:r>
                <a:r>
                  <a:rPr lang="it-IT" b="1" dirty="0" err="1"/>
                  <a:t>interval</a:t>
                </a:r>
                <a:endParaRPr lang="it-IT" b="1" dirty="0"/>
              </a:p>
              <a:p>
                <a:pPr marL="342900" indent="-342900">
                  <a:buFont typeface="Symbol" pitchFamily="2" charset="2"/>
                  <a:buChar char="Þ"/>
                </a:pPr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A3248-8E3C-A308-F9F3-3A838737D9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C8A32E-73A6-5E42-A07C-AA26ED307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426" y="4902200"/>
            <a:ext cx="6603148" cy="163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820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F703-7325-AC5B-2D80-120B0820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9542A-301E-3D06-23EA-9AEAEC584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Lemma 6: </a:t>
                </a:r>
                <a:r>
                  <a:rPr lang="en-IT" dirty="0"/>
                  <a:t>Under the assumption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b="0" dirty="0"/>
                  <a:t> the following holds: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Between any two budget replenishments there is at most one job releease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b="0" dirty="0"/>
                  <a:t>Every job finishes until the second replenishment period after the job release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b="0" dirty="0"/>
                  <a:t>There is at most one previous unfinished job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any</a:t>
                </a:r>
                <a:r>
                  <a:rPr lang="it-IT" dirty="0"/>
                  <a:t> job release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b="0" dirty="0"/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0" dirty="0" err="1"/>
                  <a:t>There</a:t>
                </a:r>
                <a:r>
                  <a:rPr lang="it-IT" b="0" dirty="0"/>
                  <a:t> are </a:t>
                </a:r>
                <a:r>
                  <a:rPr lang="it-IT" b="0" dirty="0" err="1"/>
                  <a:t>at</a:t>
                </a:r>
                <a:r>
                  <a:rPr lang="it-IT" b="0" dirty="0"/>
                  <a:t> </a:t>
                </a:r>
                <a:r>
                  <a:rPr lang="it-IT" b="0" dirty="0" err="1"/>
                  <a:t>most</a:t>
                </a:r>
                <a:r>
                  <a:rPr lang="it-IT" b="0" dirty="0"/>
                  <a:t> </a:t>
                </a:r>
                <a:r>
                  <a:rPr lang="it-IT" b="0" dirty="0" err="1"/>
                  <a:t>two</a:t>
                </a:r>
                <a:r>
                  <a:rPr lang="it-IT" b="0" dirty="0"/>
                  <a:t> jobs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executed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consecutive budget </a:t>
                </a:r>
                <a:r>
                  <a:rPr lang="it-IT" dirty="0" err="1"/>
                  <a:t>replenishments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b="0" dirty="0"/>
              </a:p>
              <a:p>
                <a:pPr lvl="1" indent="0">
                  <a:buNone/>
                </a:pP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9542A-301E-3D06-23EA-9AEAEC584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7578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A5A65-5F72-C929-B9CF-6759064C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1BC512-4C6C-3A31-C18D-80AC2D2459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Theorem 7: </a:t>
                </a:r>
                <a:r>
                  <a:rPr lang="en-IT" dirty="0"/>
                  <a:t>suppose that the deferrable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 fullfills its service condition and that				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 then:</a:t>
                </a:r>
              </a:p>
              <a:p>
                <a:endParaRPr lang="en-IT" dirty="0"/>
              </a:p>
              <a:p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Theorem 8 – Dominance discussion: </a:t>
                </a:r>
                <a:r>
                  <a:rPr lang="en-IT" dirty="0"/>
                  <a:t>the worst-case response time bound presented in Th. 7 dominates the bound from Th. 4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1BC512-4C6C-3A31-C18D-80AC2D245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 r="-155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8952368-8711-0E29-CF03-64A0B30D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066" y="1953683"/>
            <a:ext cx="1422400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82ABF-83A0-E070-657A-C4F46D234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611966"/>
            <a:ext cx="8001000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002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5976-282B-5FAE-6BB2-3E213ED12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660BD-C61F-AFD0-C773-0F1E39961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For the computation of the worst-case response time upper bound presented in Th. 7 the supremum</a:t>
            </a:r>
          </a:p>
          <a:p>
            <a:r>
              <a:rPr lang="en-IT" dirty="0"/>
              <a:t>											 has to be computed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Let’s discuss a method to do this efficiently without computing the values for 					1		at every point using fixed-point iterations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particular the interection between the functions t -&gt; t and     t -&gt; I(t)+x is computed</a:t>
            </a:r>
          </a:p>
        </p:txBody>
      </p:sp>
      <p:pic>
        <p:nvPicPr>
          <p:cNvPr id="5" name="Picture 4" descr="A math symbols with plus and minus signs&#10;&#10;AI-generated content may be incorrect.">
            <a:extLst>
              <a:ext uri="{FF2B5EF4-FFF2-40B4-BE49-F238E27FC236}">
                <a16:creationId xmlns:a16="http://schemas.microsoft.com/office/drawing/2014/main" id="{1A3A87F5-8E22-9046-2C98-18E662E3F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3" y="2307510"/>
            <a:ext cx="4732868" cy="735736"/>
          </a:xfrm>
          <a:prstGeom prst="rect">
            <a:avLst/>
          </a:prstGeom>
        </p:spPr>
      </p:pic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27CD8318-A253-E48E-1AC9-9D0E4E02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314" y="3522132"/>
            <a:ext cx="2893786" cy="32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43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01394-8207-6751-E073-D1216DCC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B5C08-4AA1-4A63-13AF-0BA63C12E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efficient presentation and formulation presented in this section is based on the observation that						</a:t>
            </a:r>
          </a:p>
          <a:p>
            <a:r>
              <a:rPr lang="en-IT" dirty="0"/>
              <a:t>    coincide and grow linearly if the intersection with I+x is on a plateau</a:t>
            </a:r>
          </a:p>
          <a:p>
            <a:endParaRPr lang="en-IT" dirty="0"/>
          </a:p>
          <a:p>
            <a:endParaRPr lang="en-IT" dirty="0"/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736DF889-1349-CC68-B805-EDEB4801E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380" y="1947334"/>
            <a:ext cx="2893786" cy="402166"/>
          </a:xfrm>
          <a:prstGeom prst="rect">
            <a:avLst/>
          </a:prstGeom>
        </p:spPr>
      </p:pic>
      <p:pic>
        <p:nvPicPr>
          <p:cNvPr id="6" name="Picture 5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AA47CA61-F57C-7C2A-AE51-0D879C74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26" y="3429000"/>
            <a:ext cx="8305800" cy="28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779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312F-99C8-2B24-4703-42D73A4B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26F2-752C-F2E7-E143-A7DE540F2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most Cyber-Physical Systems (CPS) applications are specialized and functionally dedicated tasks and can be implemented as single-purpose appliances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CPS applications provide an excellent target for unikernels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case-study results are linked to the </a:t>
            </a:r>
            <a:r>
              <a:rPr lang="en-IT" b="1" dirty="0"/>
              <a:t>Xen hypervisor</a:t>
            </a:r>
            <a:r>
              <a:rPr lang="en-IT" dirty="0"/>
              <a:t>, so we are going to see briefly what’s Xen and how it works</a:t>
            </a:r>
          </a:p>
        </p:txBody>
      </p:sp>
    </p:spTree>
    <p:extLst>
      <p:ext uri="{BB962C8B-B14F-4D97-AF65-F5344CB8AC3E}">
        <p14:creationId xmlns:p14="http://schemas.microsoft.com/office/powerpoint/2010/main" val="2160039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90A4-97AF-447E-4246-4D956E42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Overview on Xen hyervisor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5043D-D7B8-5C60-75C7-864C13F87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Xen is a type 1 hypervisor and allows for consolidation of multiple systems on a single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Xen runs directly on host’s hardware and </a:t>
            </a:r>
            <a:r>
              <a:rPr lang="en-GB" dirty="0"/>
              <a:t>is the first software layer to execute after the bootloader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hypervisor is responsible for managing hardware resources, including CPUs and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It also handles timers and scheduling of VMs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16245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DA0A-433D-2349-4590-64D1AE0E4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Cyber-Physical Systems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EE558-9A76-FF85-331E-FAA393BF7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Virtualization technology consolidates multiple systems as virtual machines (VMs) into the same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allows for: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Cost reduction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Increased efficiency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Enhanced flexibility</a:t>
            </a:r>
          </a:p>
          <a:p>
            <a:pPr marL="1200150" lvl="1" indent="-457200">
              <a:buFont typeface="+mj-lt"/>
              <a:buAutoNum type="arabicPeriod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Virtualization was initially not designed to cope with strict timing constraints: in CPS like systems timing requirements are as important as functional correctness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pPr lvl="1" indent="0">
              <a:buNone/>
            </a:pPr>
            <a:endParaRPr lang="en-IT" dirty="0"/>
          </a:p>
          <a:p>
            <a:pPr lvl="1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999814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7F94-4C2F-DE91-46F0-7F63E8ED6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Scheduling Architecture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182F4-BEF1-14BA-0BDD-2E5ED15AD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Specific to Xen is a privileged VM called Domain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Domain 0 is the first VM to load under Xen, and holds the </a:t>
            </a:r>
            <a:r>
              <a:rPr lang="en-IT" b="1" dirty="0"/>
              <a:t>drivers </a:t>
            </a:r>
            <a:r>
              <a:rPr lang="en-IT" dirty="0"/>
              <a:t>to the underlying hardware and this is also where the toolstack resided that enables management of further VMs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Domain 0 is typically deployed on Linux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drivers consist of two parts: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Front-end: situated in the guest VM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Back-end: resided in Domain 0</a:t>
            </a:r>
          </a:p>
          <a:p>
            <a:endParaRPr lang="en-IT" dirty="0"/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Both are isolated and communicate through shared memory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847266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C957-39D1-26CD-845B-53C286D51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Scheduling Architecture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74C5D-53C9-ADE8-6A77-D8F40657A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scheduling decision on Xen is split into two tiers: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Bottom tier: constituted by the hypervisor scheduler which assigns the vCPUs to pCPUs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Upper tier: consists of the guest operating system schedulers within VMs, which in turn assigns their threads to vCPUs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The splitting is needed for 2 reasons: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Possibility to abstract physical resources into logical resources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Allows the hypervisor to enforce timing isolation between the concurrently running VMs</a:t>
            </a:r>
          </a:p>
        </p:txBody>
      </p:sp>
    </p:spTree>
    <p:extLst>
      <p:ext uri="{BB962C8B-B14F-4D97-AF65-F5344CB8AC3E}">
        <p14:creationId xmlns:p14="http://schemas.microsoft.com/office/powerpoint/2010/main" val="2729784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B67A-7F68-88F2-4D8D-AC108773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Scheduling Architecture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787C-0C76-BDC5-06E1-58CB4C614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This architecture allows for high resource utilization while at the same time preventing any fault or compromised VM from hijacking system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One sporadic task per server aligns well with the concept of unikernels by which CPS applications are deployed as single tasked VMs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Due to the fact that each of our unikernels host a single task, there is no point of assigning more than one vCPU per unikernel</a:t>
            </a:r>
          </a:p>
        </p:txBody>
      </p:sp>
    </p:spTree>
    <p:extLst>
      <p:ext uri="{BB962C8B-B14F-4D97-AF65-F5344CB8AC3E}">
        <p14:creationId xmlns:p14="http://schemas.microsoft.com/office/powerpoint/2010/main" val="12658699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55886-9436-1A43-F64D-A00CB7C0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Scheduling Architecture</a:t>
            </a:r>
            <a:endParaRPr lang="en-IT" dirty="0"/>
          </a:p>
        </p:txBody>
      </p:sp>
      <p:pic>
        <p:nvPicPr>
          <p:cNvPr id="5" name="Content Placeholder 4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6D023D79-E34A-D2D1-E842-F937BA08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62" y="2597580"/>
            <a:ext cx="8143875" cy="2209468"/>
          </a:xfrm>
        </p:spPr>
      </p:pic>
    </p:spTree>
    <p:extLst>
      <p:ext uri="{BB962C8B-B14F-4D97-AF65-F5344CB8AC3E}">
        <p14:creationId xmlns:p14="http://schemas.microsoft.com/office/powerpoint/2010/main" val="2249263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454C5-F965-0091-51B3-E81C8DE13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Real-Time Networking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565C1-2FB6-F95A-F3C6-EC8692BBD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CPS applications commonly assume distributed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I/O processing of network packets is a matter of particular importance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Xen handled packet processing in Domain 0 where the network driver resides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Each instantiated VM under Xen is connected to a dedicated virtual network interface (VIF) and a corresponding dedicated VIF-thread</a:t>
            </a:r>
          </a:p>
          <a:p>
            <a:endParaRPr lang="en-IT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2929197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5C48-0FEF-DB39-71AC-D1F45706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Real-Time Networking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165C3-0A68-F588-1187-78AB8BD30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By default the VIF-thread in Xen are scheduled independently of the priority of their VMs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This can lead to priority violation: the order of packet processing mismatches the priority of vCPUs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order to solve this issue, we align the priorities of the packet processing threads with the corresponding priorities of the vCPU in the hypervisor scheduler</a:t>
            </a:r>
          </a:p>
        </p:txBody>
      </p:sp>
    </p:spTree>
    <p:extLst>
      <p:ext uri="{BB962C8B-B14F-4D97-AF65-F5344CB8AC3E}">
        <p14:creationId xmlns:p14="http://schemas.microsoft.com/office/powerpoint/2010/main" val="3453472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55C6E-BEA4-2C69-6F15-1FF73988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Design Principles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36E6F-1080-4EBE-993C-14A629B6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our model each vCPU is implemented as a deferrable server, described by its capacity and replenishment period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Due to the adaptation to unikernel each vCPU has only one task assigned to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vCPU is released under the sporadic task activation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Budget</a:t>
            </a:r>
            <a:r>
              <a:rPr lang="en-IT" dirty="0"/>
              <a:t>: amount of time the vCPU is set to the given capacity at its </a:t>
            </a:r>
            <a:r>
              <a:rPr lang="en-IT" b="1" dirty="0"/>
              <a:t>replenishment</a:t>
            </a:r>
            <a:r>
              <a:rPr lang="en-IT" dirty="0"/>
              <a:t> periodically</a:t>
            </a:r>
          </a:p>
        </p:txBody>
      </p:sp>
    </p:spTree>
    <p:extLst>
      <p:ext uri="{BB962C8B-B14F-4D97-AF65-F5344CB8AC3E}">
        <p14:creationId xmlns:p14="http://schemas.microsoft.com/office/powerpoint/2010/main" val="42622408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5B43-C736-1AFD-DDB3-51594DAC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Design Principles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59594-E923-492E-E5E8-40B7B04DC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budget of the vCPU is set to the given capacity at its replenishment periodically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vCPU can either be: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Runnable: it consumes its budget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Blocked: it doesn’t consumes its budget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A CPU with depleted budget will not be scheduled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If there are no eligible vCPUs, the hypervisor will schedule a idle vCPU</a:t>
            </a:r>
          </a:p>
          <a:p>
            <a:pPr marL="1200150" lvl="1" indent="-457200">
              <a:buFont typeface="+mj-lt"/>
              <a:buAutoNum type="arabicPeriod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002576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F562F-F385-9D24-E4AE-E17356414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Design Principles</a:t>
            </a:r>
            <a:endParaRPr lang="en-IT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7206F-CABE-AD0E-03B4-2081DD47C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As vCPU are implmented as deferrable servers, they can defer their budget to be used at a later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However the budget cannot be preserved and transferred into the next period =&gt; budgets that were not consumed during their current periods are lost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Our implementation relies on partitioned queues i.e. each pCPU possesses and manages its own run queue of vCPUs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Priorities are statically assigned to the vCPU according to their replenishment periods following the </a:t>
            </a:r>
            <a:r>
              <a:rPr lang="en-IT" i="1" dirty="0"/>
              <a:t>rate-monotonic (RM) policy</a:t>
            </a:r>
            <a:r>
              <a:rPr lang="en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3926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2676-FAF6-5930-439D-35EDA962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Design Principles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EEC3B-82CF-CF4B-76CC-7D6929FA4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utilization bound ln(3/2) ≈ 0.40546 guarantees the sufficient service condition of the deferrable servers on one physical processor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Each time a vCPU is assigned to a run queue, the vCPU is inserted accordingly to its priority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the case of the RM algorithm the highest priority is given to the VM with the shortes replenishment period</a:t>
            </a:r>
          </a:p>
        </p:txBody>
      </p:sp>
    </p:spTree>
    <p:extLst>
      <p:ext uri="{BB962C8B-B14F-4D97-AF65-F5344CB8AC3E}">
        <p14:creationId xmlns:p14="http://schemas.microsoft.com/office/powerpoint/2010/main" val="713599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5FF6-B32C-152B-5D36-AF6851C9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Cyber-Physical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67EF-70AF-F7A9-9644-B4FBE2D63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Thus virtualization must be compatible to real-time software stack and satisfy t</a:t>
            </a:r>
            <a:r>
              <a:rPr lang="en-GB" dirty="0"/>
              <a:t>h</a:t>
            </a:r>
            <a:r>
              <a:rPr lang="en-IT" dirty="0"/>
              <a:t>e time constraints by employing hypervisor-level real-time scheduling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endParaRPr lang="en-IT" dirty="0"/>
          </a:p>
        </p:txBody>
      </p:sp>
      <p:pic>
        <p:nvPicPr>
          <p:cNvPr id="5" name="Picture 4" descr="A diagram of a computer hardware&#10;&#10;AI-generated content may be incorrect.">
            <a:extLst>
              <a:ext uri="{FF2B5EF4-FFF2-40B4-BE49-F238E27FC236}">
                <a16:creationId xmlns:a16="http://schemas.microsoft.com/office/drawing/2014/main" id="{E5B80C9E-D801-95C0-C6D2-007DC0288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93" y="2934959"/>
            <a:ext cx="5657591" cy="31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24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0450-5432-26E6-131D-C9D82E72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Implementation on Xen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02C3F-0815-9DB8-D88D-D532ED00B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Xen hypervisor provides an interface to schedulers by exposing an abstract scheduler struct  which contains pointers to functions which have to be implemented when adding a new scheduler on Xen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scheduler policy independent code is situated in the schedule.c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most important function in schedule.c is </a:t>
            </a:r>
            <a:r>
              <a:rPr lang="en-IT" i="1" dirty="0"/>
              <a:t>schedule()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order to choose the next vCPU to run, it deschedules the currently running vCPU and calls the specialized function </a:t>
            </a:r>
            <a:r>
              <a:rPr lang="en-IT" i="1" dirty="0"/>
              <a:t>do_schedule()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0146435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903F7-0099-9269-6925-BDB639A6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Implementation on Xen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04BFF-694B-979E-BC4D-5F7375F76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our model we have extended Xen with out own scheduler that implements our deferrable server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1" dirty="0" err="1"/>
              <a:t>do_schedule</a:t>
            </a:r>
            <a:r>
              <a:rPr lang="en-GB" i="1" dirty="0"/>
              <a:t>() </a:t>
            </a:r>
            <a:r>
              <a:rPr lang="en-GB" dirty="0"/>
              <a:t>functions: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Updates the bookkeeping (consumed budget) for the currently running vCPU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Chooses the next vCPU to run from the top of the run queue</a:t>
            </a:r>
          </a:p>
          <a:p>
            <a:pPr lvl="1" indent="0">
              <a:buNone/>
            </a:pPr>
            <a:r>
              <a:rPr lang="en-GB" dirty="0"/>
              <a:t>=&gt; In case there are no eligible vCPUs to run, the algorithm returns the idle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i="1" dirty="0"/>
          </a:p>
        </p:txBody>
      </p:sp>
    </p:spTree>
    <p:extLst>
      <p:ext uri="{BB962C8B-B14F-4D97-AF65-F5344CB8AC3E}">
        <p14:creationId xmlns:p14="http://schemas.microsoft.com/office/powerpoint/2010/main" val="317399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2366-F54A-60C3-238A-39B57C9D7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Implementation on Xen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E5DEC-EB12-08B1-20A8-B8430BDC5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Budget replenishment functionality is transferred into timers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For each of the vCPUs a timer is instantiated with a period that equals the replenishment period of the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replenishment itself is happening inside the timer handler</a:t>
            </a:r>
          </a:p>
        </p:txBody>
      </p:sp>
    </p:spTree>
    <p:extLst>
      <p:ext uri="{BB962C8B-B14F-4D97-AF65-F5344CB8AC3E}">
        <p14:creationId xmlns:p14="http://schemas.microsoft.com/office/powerpoint/2010/main" val="2827052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C0F3-1A7D-CEFA-2CDA-74F35DB0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Implementation on Xen</a:t>
            </a:r>
            <a:endParaRPr lang="en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ADDD73-41F9-2765-21AF-1374534BD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291867"/>
            <a:ext cx="8686800" cy="2918641"/>
          </a:xfrm>
        </p:spPr>
      </p:pic>
    </p:spTree>
    <p:extLst>
      <p:ext uri="{BB962C8B-B14F-4D97-AF65-F5344CB8AC3E}">
        <p14:creationId xmlns:p14="http://schemas.microsoft.com/office/powerpoint/2010/main" val="39156222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0188-9618-B255-91D7-10BA8E15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Experiment Setup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DF101-E3EA-2CD6-8106-55214998F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Platform: Intel NUC i5-8259U (4 cores @ 2.3 GHz), Turbo/HT/power </a:t>
            </a:r>
            <a:r>
              <a:rPr lang="en-GB" dirty="0" err="1"/>
              <a:t>mgmt</a:t>
            </a:r>
            <a:r>
              <a:rPr lang="en-GB" dirty="0"/>
              <a:t> disabled; Ubuntu 20.04 in Dom0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Hypervisor: Xen 4.14.1 with a custom Deferrable Server (DS) scheduler; partitioned RM (one vCPU/server per physical core queue)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Workload: 4 periodic tasks deployed as </a:t>
            </a:r>
            <a:r>
              <a:rPr lang="en-GB" dirty="0" err="1"/>
              <a:t>unikernel</a:t>
            </a:r>
            <a:r>
              <a:rPr lang="en-GB" dirty="0"/>
              <a:t> VMs on one </a:t>
            </a:r>
            <a:r>
              <a:rPr lang="en-GB" dirty="0" err="1"/>
              <a:t>pCPU</a:t>
            </a:r>
            <a:r>
              <a:rPr lang="en-GB" dirty="0"/>
              <a:t>; Dom0 on a separate </a:t>
            </a:r>
            <a:r>
              <a:rPr lang="en-GB" dirty="0" err="1"/>
              <a:t>pCPU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4369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AB98-4AFE-F924-8684-78E3B130E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Experiment Setup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890DD-1BBF-352B-8A84-19C508C2B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Networking alignment: VIF-thread priorities aligned with VM priorities to avoid priority inversions in packet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Network stack overhead (host): worst-case ≤ 250 µs, average 157 µs—included in WCRT bounds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617231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9AA2-17E8-C0DF-9835-921EA6B3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Measurements Methodology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8F9E9-C768-7FCA-D88F-5CCB879D2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Benchmark: UDP client–server; client triggers computation in each </a:t>
            </a:r>
            <a:r>
              <a:rPr lang="en-GB" dirty="0" err="1"/>
              <a:t>unikernel</a:t>
            </a:r>
            <a:r>
              <a:rPr lang="en-GB" dirty="0"/>
              <a:t>; server replies when done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Three latencies captured per request/response: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Task response time (</a:t>
            </a:r>
            <a:r>
              <a:rPr lang="en-GB" dirty="0" err="1"/>
              <a:t>release→finish</a:t>
            </a:r>
            <a:r>
              <a:rPr lang="en-GB" dirty="0"/>
              <a:t>) via </a:t>
            </a:r>
            <a:r>
              <a:rPr lang="en-GB" dirty="0" err="1"/>
              <a:t>SystemTap</a:t>
            </a:r>
            <a:r>
              <a:rPr lang="en-GB" dirty="0"/>
              <a:t> hooks at L2 in Dom0 TCP/IP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Task execution time (in-VM), cycle-accurate (used to sanity-check WCET vs hardware)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Client round-trip time for plausibility checks</a:t>
            </a:r>
          </a:p>
          <a:p>
            <a:pPr lvl="1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Samples: 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22,000 response-time measurements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Bounds adjusted by ≤ 250 µs worst-case host networking latency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1439683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8E593-C91A-1516-A63E-5B824F1F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Case-Study Results: Tasks and Servers</a:t>
            </a:r>
            <a:endParaRPr lang="en-IT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EF8292-E5A6-BDAA-E924-887BC9D270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4520334"/>
              </p:ext>
            </p:extLst>
          </p:nvPr>
        </p:nvGraphicFramePr>
        <p:xfrm>
          <a:off x="497924" y="1656152"/>
          <a:ext cx="8143876" cy="2103120"/>
        </p:xfrm>
        <a:graphic>
          <a:graphicData uri="http://schemas.openxmlformats.org/drawingml/2006/table">
            <a:tbl>
              <a:tblPr/>
              <a:tblGrid>
                <a:gridCol w="2035969">
                  <a:extLst>
                    <a:ext uri="{9D8B030D-6E8A-4147-A177-3AD203B41FA5}">
                      <a16:colId xmlns:a16="http://schemas.microsoft.com/office/drawing/2014/main" val="3930237377"/>
                    </a:ext>
                  </a:extLst>
                </a:gridCol>
                <a:gridCol w="2035969">
                  <a:extLst>
                    <a:ext uri="{9D8B030D-6E8A-4147-A177-3AD203B41FA5}">
                      <a16:colId xmlns:a16="http://schemas.microsoft.com/office/drawing/2014/main" val="3533701870"/>
                    </a:ext>
                  </a:extLst>
                </a:gridCol>
                <a:gridCol w="2035969">
                  <a:extLst>
                    <a:ext uri="{9D8B030D-6E8A-4147-A177-3AD203B41FA5}">
                      <a16:colId xmlns:a16="http://schemas.microsoft.com/office/drawing/2014/main" val="2370809428"/>
                    </a:ext>
                  </a:extLst>
                </a:gridCol>
                <a:gridCol w="2035969">
                  <a:extLst>
                    <a:ext uri="{9D8B030D-6E8A-4147-A177-3AD203B41FA5}">
                      <a16:colId xmlns:a16="http://schemas.microsoft.com/office/drawing/2014/main" val="248337956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VM</a:t>
                      </a:r>
                      <a:endParaRPr lang="en-GB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Task (T, C) [</a:t>
                      </a:r>
                      <a:r>
                        <a:rPr lang="en-GB" sz="1800" b="1" dirty="0" err="1"/>
                        <a:t>ms</a:t>
                      </a:r>
                      <a:r>
                        <a:rPr lang="en-GB" sz="1800" b="1" dirty="0"/>
                        <a:t>]</a:t>
                      </a:r>
                      <a:endParaRPr lang="en-GB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DS (P, Q) [ms]</a:t>
                      </a:r>
                      <a:endParaRPr lang="en-GB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WCRT bound (incl. net)</a:t>
                      </a:r>
                      <a:endParaRPr lang="en-GB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2226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VM1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T=12, C=1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P=10, Q=2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1.25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7114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VM2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T=20, C=4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P=20, Q=4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12.25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6944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VM3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T=60, C=8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P=50, Q=10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26.25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12062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VM4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T=130, C=9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P=100, Q=10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79.25 </a:t>
                      </a:r>
                      <a:r>
                        <a:rPr lang="en-GB" sz="1800" b="0" dirty="0" err="1"/>
                        <a:t>ms</a:t>
                      </a:r>
                      <a:endParaRPr lang="en-GB" sz="18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6700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ED9BD47-093D-BE19-0C33-6CDB992210DF}"/>
              </a:ext>
            </a:extLst>
          </p:cNvPr>
          <p:cNvSpPr txBox="1"/>
          <p:nvPr/>
        </p:nvSpPr>
        <p:spPr>
          <a:xfrm>
            <a:off x="502199" y="4206240"/>
            <a:ext cx="813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Each VM hosts a </a:t>
            </a:r>
            <a:r>
              <a:rPr lang="en-GB" b="1" i="1" dirty="0"/>
              <a:t>single task </a:t>
            </a:r>
            <a:r>
              <a:rPr lang="en-GB" i="1" dirty="0"/>
              <a:t>and the budget is consumed only while serving that task.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80034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89D1-1D1C-1BCE-AFF0-47B3B49A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Case-Study Results: Measured vs Bound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2333B-6B32-9A20-6139-DABFDF7AD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No outliers across 22k samples → deterministic </a:t>
            </a:r>
            <a:r>
              <a:rPr lang="en-GB" dirty="0" err="1"/>
              <a:t>behavior</a:t>
            </a:r>
            <a:r>
              <a:rPr lang="en-GB" dirty="0"/>
              <a:t> under DS scheduling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Measured WCRTs (incl. network) vs computed bounds: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VM1: 1.215 </a:t>
            </a:r>
            <a:r>
              <a:rPr lang="en-GB" dirty="0" err="1"/>
              <a:t>ms</a:t>
            </a:r>
            <a:r>
              <a:rPr lang="en-GB" dirty="0"/>
              <a:t> (bound 1.25 </a:t>
            </a:r>
            <a:r>
              <a:rPr lang="en-GB" dirty="0" err="1"/>
              <a:t>ms</a:t>
            </a:r>
            <a:r>
              <a:rPr lang="en-GB" dirty="0"/>
              <a:t>), </a:t>
            </a:r>
            <a:r>
              <a:rPr lang="el-GR" dirty="0"/>
              <a:t>σ 0.047 </a:t>
            </a:r>
            <a:r>
              <a:rPr lang="en-GB" dirty="0" err="1"/>
              <a:t>ms</a:t>
            </a:r>
            <a:endParaRPr lang="en-GB" dirty="0"/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VM2: 5.83 </a:t>
            </a:r>
            <a:r>
              <a:rPr lang="en-GB" dirty="0" err="1"/>
              <a:t>ms</a:t>
            </a:r>
            <a:r>
              <a:rPr lang="en-GB" dirty="0"/>
              <a:t> (bound 12.25 </a:t>
            </a:r>
            <a:r>
              <a:rPr lang="en-GB" dirty="0" err="1"/>
              <a:t>ms</a:t>
            </a:r>
            <a:r>
              <a:rPr lang="en-GB" dirty="0"/>
              <a:t>), </a:t>
            </a:r>
            <a:r>
              <a:rPr lang="el-GR" dirty="0"/>
              <a:t>σ 0.49 </a:t>
            </a:r>
            <a:r>
              <a:rPr lang="en-GB" dirty="0" err="1"/>
              <a:t>ms</a:t>
            </a:r>
            <a:endParaRPr lang="en-GB" dirty="0"/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VM3: 14.03 </a:t>
            </a:r>
            <a:r>
              <a:rPr lang="en-GB" dirty="0" err="1"/>
              <a:t>ms</a:t>
            </a:r>
            <a:r>
              <a:rPr lang="en-GB" dirty="0"/>
              <a:t> (bound 26.25 </a:t>
            </a:r>
            <a:r>
              <a:rPr lang="en-GB" dirty="0" err="1"/>
              <a:t>ms</a:t>
            </a:r>
            <a:r>
              <a:rPr lang="en-GB" dirty="0"/>
              <a:t>), </a:t>
            </a:r>
            <a:r>
              <a:rPr lang="el-GR" dirty="0"/>
              <a:t>σ 2.02 </a:t>
            </a:r>
            <a:r>
              <a:rPr lang="en-GB" dirty="0" err="1"/>
              <a:t>ms</a:t>
            </a:r>
            <a:endParaRPr lang="en-GB" dirty="0"/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VM4: 27.83 </a:t>
            </a:r>
            <a:r>
              <a:rPr lang="en-GB" dirty="0" err="1"/>
              <a:t>ms</a:t>
            </a:r>
            <a:r>
              <a:rPr lang="en-GB" dirty="0"/>
              <a:t> (bound 79.25 </a:t>
            </a:r>
            <a:r>
              <a:rPr lang="en-GB" dirty="0" err="1"/>
              <a:t>ms</a:t>
            </a:r>
            <a:r>
              <a:rPr lang="en-GB" dirty="0"/>
              <a:t>), </a:t>
            </a:r>
            <a:r>
              <a:rPr lang="el-GR" dirty="0"/>
              <a:t>σ 5.14 </a:t>
            </a:r>
            <a:r>
              <a:rPr lang="en-GB" dirty="0" err="1"/>
              <a:t>ms</a:t>
            </a:r>
            <a:endParaRPr lang="en-GB" dirty="0"/>
          </a:p>
          <a:p>
            <a:pPr marL="1200150" lvl="1" indent="-4572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Observation: bounds hold for all VMs; conservatism increases at lower priorities (larger periods)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6213822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973B-5CCD-2416-0F63-1C902B952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Numerical Simulation: Tightness of Analysis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EB6D6-C80A-5D51-A6C4-CD199E540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Goal: compare new WCRT bound (Theorem 7) vs RTC-derived bound (Theorem 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Synthesis (per test):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n ∈ {10, 50, 100} servers; </a:t>
            </a:r>
            <a:r>
              <a:rPr lang="en-GB" dirty="0" err="1"/>
              <a:t>UUniFast</a:t>
            </a:r>
            <a:r>
              <a:rPr lang="en-GB" dirty="0"/>
              <a:t> for Ui summing to U.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Pi log-uniform in [1, 100] </a:t>
            </a:r>
            <a:r>
              <a:rPr lang="en-GB" dirty="0" err="1"/>
              <a:t>ms</a:t>
            </a:r>
            <a:r>
              <a:rPr lang="en-GB" dirty="0"/>
              <a:t>; Qi = </a:t>
            </a:r>
            <a:r>
              <a:rPr lang="en-GB" dirty="0" err="1"/>
              <a:t>Pi·Ui</a:t>
            </a:r>
            <a:r>
              <a:rPr lang="en-GB" dirty="0"/>
              <a:t>; Ti uniform in [1.0 Pi, 1.5 Pi]; Ci uniform in [0.5 Qi, 1.0 Qi]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Priorities by rate-monotonic</a:t>
            </a:r>
          </a:p>
          <a:p>
            <a:pPr marL="1200150" lvl="1" indent="-4572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Service condition constraint: U = </a:t>
            </a:r>
            <a:r>
              <a:rPr lang="el-GR" dirty="0"/>
              <a:t>Σ(</a:t>
            </a:r>
            <a:r>
              <a:rPr lang="en-GB" dirty="0"/>
              <a:t>Qi/Pi) ≤ ln(3/2) ≈ 0.40546 to ensure DS service feasibility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Results (boxplots of </a:t>
            </a:r>
            <a:r>
              <a:rPr lang="en-GB" dirty="0" err="1"/>
              <a:t>WCRTOur</a:t>
            </a:r>
            <a:r>
              <a:rPr lang="en-GB" dirty="0"/>
              <a:t> / WCRTSOTA):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Median improvement ≈ 90.5% (across n = 10, 50, 100).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At U=0.40, median improvement ≈ 84.4% (still strong).</a:t>
            </a:r>
          </a:p>
          <a:p>
            <a:pPr marL="1600200" lvl="2" indent="-457200">
              <a:buFont typeface="+mj-lt"/>
              <a:buAutoNum type="alphaUcPeriod"/>
            </a:pPr>
            <a:r>
              <a:rPr lang="en-GB" dirty="0"/>
              <a:t>Trend: gap closes as U increases, but new analysis remains substantially tighter within service-feasible region.  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3008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35372-AB59-182E-41F8-4CF89D2EA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Cyber-Physical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AF811-8A71-88FE-EFFB-3DB88307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data-centers and cloud environments each VM is expected to to host a general purpose operating systems to ease the effort of porting legacy software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Legacy software has a lot of inherent libraries and functionalities</a:t>
            </a:r>
          </a:p>
          <a:p>
            <a:r>
              <a:rPr lang="en-IT" dirty="0"/>
              <a:t>… it can be overkilled in some use cases </a:t>
            </a:r>
            <a:r>
              <a:rPr lang="en-IT" dirty="0">
                <a:sym typeface="Wingdings" pitchFamily="2" charset="2"/>
              </a:rPr>
              <a:t> …</a:t>
            </a:r>
          </a:p>
          <a:p>
            <a:endParaRPr lang="en-IT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>
                <a:sym typeface="Wingdings" pitchFamily="2" charset="2"/>
              </a:rPr>
              <a:t>In fact, most CPS applications are </a:t>
            </a:r>
            <a:r>
              <a:rPr lang="en-IT" b="1" dirty="0">
                <a:sym typeface="Wingdings" pitchFamily="2" charset="2"/>
              </a:rPr>
              <a:t>functionally dedicated single purposed</a:t>
            </a:r>
            <a:r>
              <a:rPr lang="en-IT" dirty="0">
                <a:sym typeface="Wingdings" pitchFamily="2" charset="2"/>
              </a:rPr>
              <a:t>, thus not dependent on additional functionalities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8769614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D969-9CB1-83BA-55F9-3497695E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What These Numbers Means: Takeaways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C6D39-4555-CFCC-2CD9-80658383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Feasibility in practice: </a:t>
            </a:r>
            <a:r>
              <a:rPr lang="en-GB" dirty="0" err="1"/>
              <a:t>unikernel</a:t>
            </a:r>
            <a:r>
              <a:rPr lang="en-GB" dirty="0"/>
              <a:t>-per-task + DS on Xen yields predictable response times; measured WCRTs &lt; bounds for all VMs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Networking accounted for: host network stack adds ≤ 0.25 </a:t>
            </a:r>
            <a:r>
              <a:rPr lang="en-GB" dirty="0" err="1"/>
              <a:t>ms</a:t>
            </a:r>
            <a:r>
              <a:rPr lang="en-GB" dirty="0"/>
              <a:t> (</a:t>
            </a:r>
            <a:r>
              <a:rPr lang="en-GB" dirty="0" err="1"/>
              <a:t>avg</a:t>
            </a:r>
            <a:r>
              <a:rPr lang="en-GB" dirty="0"/>
              <a:t> 0.157 </a:t>
            </a:r>
            <a:r>
              <a:rPr lang="en-GB" dirty="0" err="1"/>
              <a:t>ms</a:t>
            </a:r>
            <a:r>
              <a:rPr lang="en-GB" dirty="0"/>
              <a:t>) and is included in the analysis for fair end-to-end bounds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Analysis tightness: new bound is ~85–90% tighter than RTC-derived bound in the service-feasible region (U ≤ ln(3/2)), enabling higher utilization without violating deadlines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Design implication: “one task per </a:t>
            </a:r>
            <a:r>
              <a:rPr lang="en-GB" dirty="0" err="1"/>
              <a:t>unikernel</a:t>
            </a:r>
            <a:r>
              <a:rPr lang="en-GB" dirty="0"/>
              <a:t> per vCPU” simplifies timing (no guest scheduler), reduces jitter, and aligns with RM-based DS provisioning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8695965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73AB-59B5-C2AF-B2DD-654EFB06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Conclusions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7F046-E764-7636-C8AE-BBFB6F69E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this work we proposed to leverage the scheduling architecture of unikernel-based virtualization to facilitate the schedulability of deferrable servers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We presented how to derive the worst-case response time analysis under practical 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The evaluation results of the experiment show that out analysis outperforms the restated analysis based on the state-of-the-art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addition we showed that the unikernel-based architecture can be effectively implemented on top of the Xen hypervisor</a:t>
            </a:r>
          </a:p>
        </p:txBody>
      </p:sp>
    </p:spTree>
    <p:extLst>
      <p:ext uri="{BB962C8B-B14F-4D97-AF65-F5344CB8AC3E}">
        <p14:creationId xmlns:p14="http://schemas.microsoft.com/office/powerpoint/2010/main" val="27022705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B8B11-9215-284C-B5DD-BBA5B3554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150F-8571-2845-1608-E764585852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Major </a:t>
            </a:r>
            <a:r>
              <a:rPr lang="en-GB" dirty="0" err="1"/>
              <a:t>Unikernel</a:t>
            </a:r>
            <a:r>
              <a:rPr lang="en-GB" dirty="0"/>
              <a:t> Distributions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F0480-05FB-A1EE-F633-BEC2A3DC14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Brief overview about the main software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2384511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5B62B-5BA7-C840-F895-31F482441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E040-3934-143B-1B70-3937A4E6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MirageOS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4243F-087C-E179-7ED1-DB027A96B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MirageOS</a:t>
            </a:r>
            <a:r>
              <a:rPr lang="en-IT" dirty="0"/>
              <a:t> is a LibraryOS Unikernel compiling O</a:t>
            </a:r>
            <a:r>
              <a:rPr lang="en-GB" dirty="0"/>
              <a:t>c</a:t>
            </a:r>
            <a:r>
              <a:rPr lang="en-IT" dirty="0"/>
              <a:t>aml apps into a sealed VM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Runs on Xen hypervisor (paravirtualized) and via Solo5 on KVM-like monitors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Supports x84-64 and ARM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Designed for cloud but also applied in edge scenarios</a:t>
            </a:r>
          </a:p>
        </p:txBody>
      </p:sp>
    </p:spTree>
    <p:extLst>
      <p:ext uri="{BB962C8B-B14F-4D97-AF65-F5344CB8AC3E}">
        <p14:creationId xmlns:p14="http://schemas.microsoft.com/office/powerpoint/2010/main" val="8413017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75CE-D19F-2508-1847-2EFCCFD21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OSv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D0138-FAEC-BB3C-0F9C-EAE6289FF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O</a:t>
            </a:r>
            <a:r>
              <a:rPr lang="en-GB" b="1" dirty="0"/>
              <a:t>S</a:t>
            </a:r>
            <a:r>
              <a:rPr lang="en-IT" b="1" dirty="0"/>
              <a:t>v</a:t>
            </a:r>
            <a:r>
              <a:rPr lang="en-IT" dirty="0"/>
              <a:t> is a general-purpose unikernel OS optimized for running a single linux application on a 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Supports KVM/QEMU and Xen mainly x86-64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Provides a POSIX-like environment to run high-level language runtimes (JVM, Node.js …) in the cloud or edge</a:t>
            </a:r>
          </a:p>
        </p:txBody>
      </p:sp>
    </p:spTree>
    <p:extLst>
      <p:ext uri="{BB962C8B-B14F-4D97-AF65-F5344CB8AC3E}">
        <p14:creationId xmlns:p14="http://schemas.microsoft.com/office/powerpoint/2010/main" val="16534540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8CA6-20F0-176D-8932-E19351EB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IncludeOS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0928E-57DB-315C-2280-B79CDF86C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IncludeOS</a:t>
            </a:r>
            <a:r>
              <a:rPr lang="en-IT" dirty="0"/>
              <a:t> is a minimal unikernel written in C++ for cloud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Targets x86-64 virtual hardware and runs on KVM/QEMU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focuses on small footprints and fast boot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Suitable for network functions or microservices on edge servers</a:t>
            </a:r>
          </a:p>
        </p:txBody>
      </p:sp>
    </p:spTree>
    <p:extLst>
      <p:ext uri="{BB962C8B-B14F-4D97-AF65-F5344CB8AC3E}">
        <p14:creationId xmlns:p14="http://schemas.microsoft.com/office/powerpoint/2010/main" val="392966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4378-442A-9992-E26A-E704C969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Rumprun (NetBSD Rump Kernels)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30880-257F-E419-5437-2B858667C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that uses NetBSD’s rump kernel to run POSIX applications as unikernels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Can run on Xen or KVM and reuse NetBSD drivers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has been used for network appliances e.g. ClickOS uses rumprun base</a:t>
            </a:r>
          </a:p>
        </p:txBody>
      </p:sp>
    </p:spTree>
    <p:extLst>
      <p:ext uri="{BB962C8B-B14F-4D97-AF65-F5344CB8AC3E}">
        <p14:creationId xmlns:p14="http://schemas.microsoft.com/office/powerpoint/2010/main" val="39996885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1B326-D6A5-C9A8-E4DA-EDC9FB6B2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F82A-A96D-7A49-DBD2-3AAA4B2B39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Hypervisor and Hardware Platform Compatibility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83D75-9607-BF0E-2744-7F1FC28E5C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Brief overview about the main platform supports</a:t>
            </a:r>
          </a:p>
        </p:txBody>
      </p:sp>
    </p:spTree>
    <p:extLst>
      <p:ext uri="{BB962C8B-B14F-4D97-AF65-F5344CB8AC3E}">
        <p14:creationId xmlns:p14="http://schemas.microsoft.com/office/powerpoint/2010/main" val="23388598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C4DB9-25E9-FEEE-CA0E-249F10F04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AC313-7C21-4A90-DF4C-D8AF14808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Xen Hypervisor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EA85B-0446-B9FF-C09B-EFB33CB1C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Widely used for unikernels, especially in early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Xen’s paravirtualization allows unikernels to run with minimal emulation overhead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Many unikernels were designed for Xen on x86 and ARM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Xen supports real-time scheduling to meet CPS timing constraints</a:t>
            </a:r>
          </a:p>
        </p:txBody>
      </p:sp>
    </p:spTree>
    <p:extLst>
      <p:ext uri="{BB962C8B-B14F-4D97-AF65-F5344CB8AC3E}">
        <p14:creationId xmlns:p14="http://schemas.microsoft.com/office/powerpoint/2010/main" val="13207991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F2475-0E46-98F7-16C1-A9E28802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KVM and MicroVMs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73D6-DDD5-5681-5BA5-E4976B59B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Most unikernels run on KVM/QEMU as standard x86 or ARM VMs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Lightweight VMMs build on KVM to launch microVMs with minimal device emulation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An ideal match for unikernels’ small footprint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Combining unikernels with microVMs in order to maximize isolation and startup speed in FaaS platforms</a:t>
            </a:r>
          </a:p>
        </p:txBody>
      </p:sp>
    </p:spTree>
    <p:extLst>
      <p:ext uri="{BB962C8B-B14F-4D97-AF65-F5344CB8AC3E}">
        <p14:creationId xmlns:p14="http://schemas.microsoft.com/office/powerpoint/2010/main" val="2794639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DC451-FE5A-6E8D-CBAD-8A1083B02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Cyber-Physical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B58F-D734-2A17-20E8-421AA8C1B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Due to the encapsulation of superfluous libraries and the execution of non-essential processes, that are not related to the task of interest, deploying real-time tasks of CPS on a general purpose OS arises various issues: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Resources efficiency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Timing predictability</a:t>
            </a:r>
          </a:p>
        </p:txBody>
      </p:sp>
      <p:pic>
        <p:nvPicPr>
          <p:cNvPr id="5" name="Picture 4" descr="A close-up of a server&#10;&#10;AI-generated content may be incorrect.">
            <a:extLst>
              <a:ext uri="{FF2B5EF4-FFF2-40B4-BE49-F238E27FC236}">
                <a16:creationId xmlns:a16="http://schemas.microsoft.com/office/drawing/2014/main" id="{D0937613-6B23-99E6-A5FB-0BF71170F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361509"/>
            <a:ext cx="4141474" cy="276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040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5F13-B077-E914-1757-3E3CB1C7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Bare-Metal and Other Platforms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C22B0-4F0F-81D9-4B85-EABCC8C75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generally rely on a hypervisor but some can run directly on hardware or as unikernel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images can run on a hypervisor or on bare hardware, not requiring a host 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Unishyper project boots on embedded ARM/RISC-V devices without an OS, using a thin platform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Some unikernels can also run as a process on Linux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33273836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6C161-5DE8-578F-6605-CDE5C82F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CPU Architectures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365CE-D0B3-B530-3428-35D2825F7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Initial unikernels targeted x86-64 but now many support ARM for IoT and mobile edges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RISC-V support is emerging e.g. Unikraft and Unishyper include RISC-V as a target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Multi-platform support is becoming common in newer unikernels, reflecting the heterogeneous hardware in edge environments</a:t>
            </a:r>
          </a:p>
        </p:txBody>
      </p:sp>
    </p:spTree>
    <p:extLst>
      <p:ext uri="{BB962C8B-B14F-4D97-AF65-F5344CB8AC3E}">
        <p14:creationId xmlns:p14="http://schemas.microsoft.com/office/powerpoint/2010/main" val="40071346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CFD50-D4A2-16FC-CEC1-9D0B19418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3DF5A-4184-5707-2E57-C3F6855B50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Benefits of </a:t>
            </a:r>
            <a:r>
              <a:rPr lang="en-GB" dirty="0" err="1"/>
              <a:t>Unikernels</a:t>
            </a:r>
            <a:r>
              <a:rPr lang="en-GB" dirty="0"/>
              <a:t> for Edge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620D2-5D0A-619C-7336-C6082CFDC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Description and motivation of the advantages of unikernels for the edge computing field</a:t>
            </a:r>
          </a:p>
        </p:txBody>
      </p:sp>
    </p:spTree>
    <p:extLst>
      <p:ext uri="{BB962C8B-B14F-4D97-AF65-F5344CB8AC3E}">
        <p14:creationId xmlns:p14="http://schemas.microsoft.com/office/powerpoint/2010/main" val="9653625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FFF90-A588-4526-AC79-8A70429A4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3A37-CA0B-8E35-5805-03EE64B9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Minimal Footprint and Fast Boot 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4E7F0-17C5-35EB-A228-0F0894F50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compile only the necessary OS functions and the single application into one image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Extremely small VM images and rapid boot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For edge scenarios this means that more instances can run on resource-constrained nodes and services can scale up on-demand with virtually no startup delay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can cold-start and be fully functionl within a few milliseconds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Far faster than traditional VMs</a:t>
            </a:r>
          </a:p>
        </p:txBody>
      </p:sp>
    </p:spTree>
    <p:extLst>
      <p:ext uri="{BB962C8B-B14F-4D97-AF65-F5344CB8AC3E}">
        <p14:creationId xmlns:p14="http://schemas.microsoft.com/office/powerpoint/2010/main" val="35250775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4CF15-544C-B03B-EE92-46E19F68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High Security by Design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88180-075B-95A3-1E71-5C2F12327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Tiny attack surface by removing all unused OS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Isolation and reduction of code results in </a:t>
            </a:r>
            <a:r>
              <a:rPr lang="en-IT" b="1" dirty="0"/>
              <a:t>fewer vulnerabilities </a:t>
            </a: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Studies note that a minimale unikernel image greatly increases security properties compared to general purpose O</a:t>
            </a:r>
            <a:r>
              <a:rPr lang="en-GB" dirty="0"/>
              <a:t>S</a:t>
            </a:r>
            <a:r>
              <a:rPr lang="en-IT" dirty="0"/>
              <a:t>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5220583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86951-8AAA-E455-6093-C6D81D5E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Real-Time Performance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01D0-FDEE-F162-B079-EDDC671D4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avoid the overhead of a full OS, which benefits real-time behaviour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With a single address space and no kernel/userspace transitions, interrupt and scheduling latencies can be lower and more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Each unikernel typically runs one application thread pinned to a vCPU, eliminating in-guest scheduing variability</a:t>
            </a:r>
          </a:p>
        </p:txBody>
      </p:sp>
    </p:spTree>
    <p:extLst>
      <p:ext uri="{BB962C8B-B14F-4D97-AF65-F5344CB8AC3E}">
        <p14:creationId xmlns:p14="http://schemas.microsoft.com/office/powerpoint/2010/main" val="27253362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7AC8F-510B-A503-9EAF-47661B85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Efficiency and Scalability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519FD-5E0A-C456-E5DF-C7BEF4202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Running only what is needed yields extremely low memory and CPU overhead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typically consume an order of magnitude of memory less than a Linux VM or even a minimal container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This means that edge nodes can run more services concurrently</a:t>
            </a:r>
          </a:p>
        </p:txBody>
      </p:sp>
    </p:spTree>
    <p:extLst>
      <p:ext uri="{BB962C8B-B14F-4D97-AF65-F5344CB8AC3E}">
        <p14:creationId xmlns:p14="http://schemas.microsoft.com/office/powerpoint/2010/main" val="1607446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F2E5-9A4B-72CA-78A9-2437C6D5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Tailored Functionalities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38D70-F6C0-698F-271E-721089AF6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are single-purpose by design which fits with the microservice model often used at the 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Developers select only the libraries needed, resulting in a custom OS for each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This can be tuned for performance or footprint, it also improve </a:t>
            </a:r>
            <a:r>
              <a:rPr lang="en-IT" b="1" dirty="0"/>
              <a:t>adaptability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edge computing where applications might be specialized, the ability to tailor the OS per app is a strength</a:t>
            </a:r>
          </a:p>
        </p:txBody>
      </p:sp>
    </p:spTree>
    <p:extLst>
      <p:ext uri="{BB962C8B-B14F-4D97-AF65-F5344CB8AC3E}">
        <p14:creationId xmlns:p14="http://schemas.microsoft.com/office/powerpoint/2010/main" val="17726789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CC966-3748-2647-A218-6FEF3BEAE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1F345-0F9F-D444-C70A-AE88C5D352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Numbers at Glance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D8365-DF12-2822-23A2-1202A54CD7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unikernels</a:t>
            </a:r>
            <a:endParaRPr lang="en-GB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1739270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7565B-6827-7541-5563-4E3E75264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4DDE-10ED-0CFF-DB86-49F4DE10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Startup and Footprint vs performance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821B5-C1E2-2EA5-69C6-0D33286AD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Cold-Start and Image size: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Image: 1.9 MB (unikernel) vs. 109 MB (container)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Boot: 3.188 ms (unikernel) vs. 508.355 ms (container)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Throughput/compute: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REST (single thread):</a:t>
            </a:r>
          </a:p>
          <a:p>
            <a:pPr marL="1657350" lvl="2" indent="-514350">
              <a:buFont typeface="+mj-lt"/>
              <a:buAutoNum type="romanLcPeriod"/>
            </a:pPr>
            <a:r>
              <a:rPr lang="en-IT" dirty="0"/>
              <a:t>Go: +38% req/s</a:t>
            </a:r>
          </a:p>
          <a:p>
            <a:pPr marL="1657350" lvl="2" indent="-514350">
              <a:buFont typeface="+mj-lt"/>
              <a:buAutoNum type="romanLcPeriod"/>
            </a:pPr>
            <a:r>
              <a:rPr lang="en-IT" dirty="0"/>
              <a:t>Java: +16% req/s</a:t>
            </a:r>
          </a:p>
          <a:p>
            <a:pPr marL="1657350" lvl="2" indent="-514350">
              <a:buFont typeface="+mj-lt"/>
              <a:buAutoNum type="romanLcPeriod"/>
            </a:pPr>
            <a:r>
              <a:rPr lang="en-IT" dirty="0"/>
              <a:t>Python:  +15% req/s</a:t>
            </a:r>
          </a:p>
          <a:p>
            <a:pPr marL="1085850" lvl="1" indent="-342900">
              <a:buFont typeface="Symbol" pitchFamily="2" charset="2"/>
              <a:buChar char="Þ"/>
            </a:pPr>
            <a:r>
              <a:rPr lang="en-IT" dirty="0"/>
              <a:t>Respect to containers</a:t>
            </a:r>
          </a:p>
          <a:p>
            <a:pPr marL="1200150" lvl="1" indent="-457200">
              <a:buFont typeface="+mj-lt"/>
              <a:buAutoNum type="arabicPeriod" startAt="2"/>
            </a:pPr>
            <a:r>
              <a:rPr lang="en-IT" dirty="0"/>
              <a:t>CPU-Bound: </a:t>
            </a:r>
          </a:p>
          <a:p>
            <a:pPr marL="1657350" lvl="2" indent="-514350">
              <a:buFont typeface="+mj-lt"/>
              <a:buAutoNum type="romanLcPeriod"/>
            </a:pPr>
            <a:r>
              <a:rPr lang="en-IT" dirty="0"/>
              <a:t>Go: -3%</a:t>
            </a:r>
          </a:p>
          <a:p>
            <a:pPr marL="1657350" lvl="2" indent="-514350">
              <a:buFont typeface="+mj-lt"/>
              <a:buAutoNum type="romanLcPeriod"/>
            </a:pPr>
            <a:r>
              <a:rPr lang="en-IT" dirty="0"/>
              <a:t>Java: +1%</a:t>
            </a:r>
          </a:p>
        </p:txBody>
      </p:sp>
    </p:spTree>
    <p:extLst>
      <p:ext uri="{BB962C8B-B14F-4D97-AF65-F5344CB8AC3E}">
        <p14:creationId xmlns:p14="http://schemas.microsoft.com/office/powerpoint/2010/main" val="1305807898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85B21F3832B664EACBD0ACF22D8D2CF" ma:contentTypeVersion="10" ma:contentTypeDescription="Creare un nuovo documento." ma:contentTypeScope="" ma:versionID="78228ce90ba149db22dbc96af372eca8">
  <xsd:schema xmlns:xsd="http://www.w3.org/2001/XMLSchema" xmlns:xs="http://www.w3.org/2001/XMLSchema" xmlns:p="http://schemas.microsoft.com/office/2006/metadata/properties" xmlns:ns2="00d844ec-6388-45f0-b3b5-d4d7ab683fe0" targetNamespace="http://schemas.microsoft.com/office/2006/metadata/properties" ma:root="true" ma:fieldsID="627e510f791a9c99fd5cbf77cdea01ce" ns2:_="">
    <xsd:import namespace="00d844ec-6388-45f0-b3b5-d4d7ab683f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d844ec-6388-45f0-b3b5-d4d7ab683f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2F446B-50F3-4620-AAB6-AC6BC0C47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56A65B-9B89-46DB-96A2-0CDF0DF39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d844ec-6388-45f0-b3b5-d4d7ab683f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696B0D-FDA1-4AF1-A084-11F5E5115656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00d844ec-6388-45f0-b3b5-d4d7ab683fe0"/>
    <ds:schemaRef ds:uri="http://schemas.microsoft.com/office/infopath/2007/PartnerControl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10968</TotalTime>
  <Words>6901</Words>
  <Application>Microsoft Macintosh PowerPoint</Application>
  <PresentationFormat>On-screen Show (4:3)</PresentationFormat>
  <Paragraphs>851</Paragraphs>
  <Slides>113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1" baseType="lpstr">
      <vt:lpstr>Arial</vt:lpstr>
      <vt:lpstr>Calibri</vt:lpstr>
      <vt:lpstr>Cambria Math</vt:lpstr>
      <vt:lpstr>Kozuka Gothic Pro L</vt:lpstr>
      <vt:lpstr>Kozuka Gothic Pro M</vt:lpstr>
      <vt:lpstr>Symbol</vt:lpstr>
      <vt:lpstr>Wingdings</vt:lpstr>
      <vt:lpstr>POLI</vt:lpstr>
      <vt:lpstr>Unikernel </vt:lpstr>
      <vt:lpstr>Dipartimento di Elettronica, Informazione e Bioingegneria </vt:lpstr>
      <vt:lpstr>PowerPoint Presentation</vt:lpstr>
      <vt:lpstr>Unikernel</vt:lpstr>
      <vt:lpstr>Introduction</vt:lpstr>
      <vt:lpstr>Cyber-Physical Systems scenario</vt:lpstr>
      <vt:lpstr>Cyber-Physical Systems scenario</vt:lpstr>
      <vt:lpstr>Cyber-Physical Systems scenario</vt:lpstr>
      <vt:lpstr>Cyber-Physical Systems scenario</vt:lpstr>
      <vt:lpstr>Cyber-Physical Systems scenario</vt:lpstr>
      <vt:lpstr>Embedded Systems scenario</vt:lpstr>
      <vt:lpstr>Embedded Systems scenario</vt:lpstr>
      <vt:lpstr>Embedded Systems scenario</vt:lpstr>
      <vt:lpstr>Embedded Systems scenario</vt:lpstr>
      <vt:lpstr>What is a Unikernel?</vt:lpstr>
      <vt:lpstr>Basics of Unikernel</vt:lpstr>
      <vt:lpstr>Basics of Unikernel</vt:lpstr>
      <vt:lpstr>Basics of Unikernel</vt:lpstr>
      <vt:lpstr>Basics of Unikernel</vt:lpstr>
      <vt:lpstr>Basics of Unikernel</vt:lpstr>
      <vt:lpstr>Definition and Characteristics of Unikernel</vt:lpstr>
      <vt:lpstr>Definition and Characteristics of Unikernel</vt:lpstr>
      <vt:lpstr>Definition and Characteristics of Unikernel</vt:lpstr>
      <vt:lpstr>Definition and Characteristics of Unikernel</vt:lpstr>
      <vt:lpstr>Definition and Characteristics of Unikernel </vt:lpstr>
      <vt:lpstr>Architecture of Unikernel</vt:lpstr>
      <vt:lpstr>Architecture of Unikernel</vt:lpstr>
      <vt:lpstr>Architecture of Unikernel</vt:lpstr>
      <vt:lpstr>Architecture of Unikernel</vt:lpstr>
      <vt:lpstr>Use cases of Unikernel</vt:lpstr>
      <vt:lpstr>Use cases of Unikernel – Short numeric sub-case</vt:lpstr>
      <vt:lpstr>The choice of Unikernels</vt:lpstr>
      <vt:lpstr>Unikernel-Based Real-Time Virtualization under Deferrable Servers</vt:lpstr>
      <vt:lpstr>Introduction</vt:lpstr>
      <vt:lpstr>Introduction</vt:lpstr>
      <vt:lpstr>Introduction</vt:lpstr>
      <vt:lpstr>Introduction</vt:lpstr>
      <vt:lpstr>Goals</vt:lpstr>
      <vt:lpstr>Deferrable Server and Task model</vt:lpstr>
      <vt:lpstr>Deferrable Server and Task model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Architecture Model</vt:lpstr>
      <vt:lpstr>Architecture Model: Overview on Xen hyervisor</vt:lpstr>
      <vt:lpstr>Architecture Model: Scheduling Architecture</vt:lpstr>
      <vt:lpstr>Architecture Model: Scheduling Architecture</vt:lpstr>
      <vt:lpstr>Architecture Model: Scheduling Architecture</vt:lpstr>
      <vt:lpstr>Architecture Model: Scheduling Architecture</vt:lpstr>
      <vt:lpstr>Architecture Model: Real-Time Networking</vt:lpstr>
      <vt:lpstr>Architecture Model: Real-Time Networking</vt:lpstr>
      <vt:lpstr>Architecture Model: Design Principles</vt:lpstr>
      <vt:lpstr>Architecture Model: Design Principles</vt:lpstr>
      <vt:lpstr>Architecture Model: Design Principles</vt:lpstr>
      <vt:lpstr>Architecture Model: Design Principles</vt:lpstr>
      <vt:lpstr>Architecture Model: Implementation on Xen</vt:lpstr>
      <vt:lpstr>Architecture Model: Implementation on Xen</vt:lpstr>
      <vt:lpstr>Architecture Model: Implementation on Xen</vt:lpstr>
      <vt:lpstr>Architecture Model: Implementation on Xen</vt:lpstr>
      <vt:lpstr>Experiment Setup</vt:lpstr>
      <vt:lpstr>Experiment Setup</vt:lpstr>
      <vt:lpstr>Measurements Methodology</vt:lpstr>
      <vt:lpstr>Case-Study Results: Tasks and Servers</vt:lpstr>
      <vt:lpstr>Case-Study Results: Measured vs Bound</vt:lpstr>
      <vt:lpstr>Numerical Simulation: Tightness of Analysis</vt:lpstr>
      <vt:lpstr>What These Numbers Means: Takeaways</vt:lpstr>
      <vt:lpstr>Conclusions</vt:lpstr>
      <vt:lpstr>Major Unikernel Distributions</vt:lpstr>
      <vt:lpstr>MirageOS</vt:lpstr>
      <vt:lpstr>OSv</vt:lpstr>
      <vt:lpstr>IncludeOS</vt:lpstr>
      <vt:lpstr>Rumprun (NetBSD Rump Kernels)</vt:lpstr>
      <vt:lpstr>Hypervisor and Hardware Platform Compatibility</vt:lpstr>
      <vt:lpstr>Xen Hypervisor</vt:lpstr>
      <vt:lpstr>KVM and MicroVMs</vt:lpstr>
      <vt:lpstr>Bare-Metal and Other Platforms</vt:lpstr>
      <vt:lpstr>CPU Architectures</vt:lpstr>
      <vt:lpstr>Benefits of Unikernels for Edge Computing</vt:lpstr>
      <vt:lpstr>Minimal Footprint and Fast Boot </vt:lpstr>
      <vt:lpstr>High Security by Design</vt:lpstr>
      <vt:lpstr>Real-Time Performance</vt:lpstr>
      <vt:lpstr>Efficiency and Scalability</vt:lpstr>
      <vt:lpstr>Tailored Functionalities</vt:lpstr>
      <vt:lpstr>Numbers at Glance</vt:lpstr>
      <vt:lpstr>Startup and Footprint vs performance</vt:lpstr>
      <vt:lpstr>Startup and Footprint vs performance</vt:lpstr>
      <vt:lpstr>Startup and Footprint vs performance</vt:lpstr>
      <vt:lpstr>Benchmark and methods</vt:lpstr>
      <vt:lpstr>Benchmark and methods</vt:lpstr>
      <vt:lpstr>Limitations, Future Outlook and Emerging Trends</vt:lpstr>
      <vt:lpstr>Limitations</vt:lpstr>
      <vt:lpstr>Limitations</vt:lpstr>
      <vt:lpstr>Future Outlook and Emerging Trends</vt:lpstr>
      <vt:lpstr>Future Outlook and Emerging Trends</vt:lpstr>
      <vt:lpstr>Real-World Deployment Scenarios</vt:lpstr>
      <vt:lpstr>Real-World Deployment Scenarios</vt:lpstr>
      <vt:lpstr>References</vt:lpstr>
      <vt:lpstr>Peer-reviewed papers</vt:lpstr>
      <vt:lpstr>Official Project sites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Simone Calzolaro</cp:lastModifiedBy>
  <cp:revision>381</cp:revision>
  <dcterms:created xsi:type="dcterms:W3CDTF">2015-05-26T12:27:57Z</dcterms:created>
  <dcterms:modified xsi:type="dcterms:W3CDTF">2025-08-27T18:23:43Z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0x010100A85B21F3832B664EACBD0ACF22D8D2CF</vt:lpwstr>
  </property>
</Properties>
</file>